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4"/>
  </p:sldMasterIdLst>
  <p:notesMasterIdLst>
    <p:notesMasterId r:id="rId22"/>
  </p:notesMasterIdLst>
  <p:handoutMasterIdLst>
    <p:handoutMasterId r:id="rId23"/>
  </p:handoutMasterIdLst>
  <p:sldIdLst>
    <p:sldId id="258" r:id="rId5"/>
    <p:sldId id="260" r:id="rId6"/>
    <p:sldId id="259" r:id="rId7"/>
    <p:sldId id="261" r:id="rId8"/>
    <p:sldId id="286" r:id="rId9"/>
    <p:sldId id="274" r:id="rId10"/>
    <p:sldId id="291" r:id="rId11"/>
    <p:sldId id="276" r:id="rId12"/>
    <p:sldId id="275" r:id="rId13"/>
    <p:sldId id="277" r:id="rId14"/>
    <p:sldId id="281" r:id="rId15"/>
    <p:sldId id="278" r:id="rId16"/>
    <p:sldId id="280" r:id="rId17"/>
    <p:sldId id="284" r:id="rId18"/>
    <p:sldId id="287" r:id="rId19"/>
    <p:sldId id="285" r:id="rId20"/>
    <p:sldId id="289" r:id="rId21"/>
  </p:sldIdLst>
  <p:sldSz cx="12192000" cy="6858000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37A4CD-4DF2-4947-AC80-123E7067DA84}" v="6" dt="2025-01-07T16:53:26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6395"/>
  </p:normalViewPr>
  <p:slideViewPr>
    <p:cSldViewPr>
      <p:cViewPr varScale="1">
        <p:scale>
          <a:sx n="180" d="100"/>
          <a:sy n="180" d="100"/>
        </p:scale>
        <p:origin x="300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zimonti Laura" userId="S::laura.azzimonti@supsi.ch::b4b2acc1-6682-4632-8cb9-1858c2421f2c" providerId="AD" clId="Web-{DE92A7D3-08E8-4A9D-B56A-2A89BD0D3034}"/>
    <pc:docChg chg="modSld">
      <pc:chgData name="Azzimonti Laura" userId="S::laura.azzimonti@supsi.ch::b4b2acc1-6682-4632-8cb9-1858c2421f2c" providerId="AD" clId="Web-{DE92A7D3-08E8-4A9D-B56A-2A89BD0D3034}" dt="2024-12-18T09:38:30.818" v="3" actId="20577"/>
      <pc:docMkLst>
        <pc:docMk/>
      </pc:docMkLst>
      <pc:sldChg chg="modSp">
        <pc:chgData name="Azzimonti Laura" userId="S::laura.azzimonti@supsi.ch::b4b2acc1-6682-4632-8cb9-1858c2421f2c" providerId="AD" clId="Web-{DE92A7D3-08E8-4A9D-B56A-2A89BD0D3034}" dt="2024-12-18T09:38:30.818" v="3" actId="20577"/>
        <pc:sldMkLst>
          <pc:docMk/>
          <pc:sldMk cId="1430524483" sldId="259"/>
        </pc:sldMkLst>
        <pc:spChg chg="mod">
          <ac:chgData name="Azzimonti Laura" userId="S::laura.azzimonti@supsi.ch::b4b2acc1-6682-4632-8cb9-1858c2421f2c" providerId="AD" clId="Web-{DE92A7D3-08E8-4A9D-B56A-2A89BD0D3034}" dt="2024-12-18T09:38:30.818" v="3" actId="20577"/>
          <ac:spMkLst>
            <pc:docMk/>
            <pc:sldMk cId="1430524483" sldId="259"/>
            <ac:spMk id="2" creationId="{44E5F9FC-F866-BB65-58D8-D66B45F390B1}"/>
          </ac:spMkLst>
        </pc:spChg>
      </pc:sldChg>
    </pc:docChg>
  </pc:docChgLst>
  <pc:docChgLst>
    <pc:chgData name="Damato Stefano" userId="S::stefano.damato@supsi.ch::f5b3f942-0c39-4d67-8b5e-f42f5670fc74" providerId="AD" clId="Web-{D1932814-65AA-736B-869B-967A8EC7CD2B}"/>
    <pc:docChg chg="addSld">
      <pc:chgData name="Damato Stefano" userId="S::stefano.damato@supsi.ch::f5b3f942-0c39-4d67-8b5e-f42f5670fc74" providerId="AD" clId="Web-{D1932814-65AA-736B-869B-967A8EC7CD2B}" dt="2024-11-25T10:32:27.957" v="0"/>
      <pc:docMkLst>
        <pc:docMk/>
      </pc:docMkLst>
      <pc:sldChg chg="new">
        <pc:chgData name="Damato Stefano" userId="S::stefano.damato@supsi.ch::f5b3f942-0c39-4d67-8b5e-f42f5670fc74" providerId="AD" clId="Web-{D1932814-65AA-736B-869B-967A8EC7CD2B}" dt="2024-11-25T10:32:27.957" v="0"/>
        <pc:sldMkLst>
          <pc:docMk/>
          <pc:sldMk cId="1430524483" sldId="259"/>
        </pc:sldMkLst>
      </pc:sldChg>
    </pc:docChg>
  </pc:docChgLst>
  <pc:docChgLst>
    <pc:chgData name="Rizzoli Andrea Emilio" userId="523b90ee-9839-4c35-98ef-3e260edd4d9a" providerId="ADAL" clId="{3537A4CD-4DF2-4947-AC80-123E7067DA84}"/>
    <pc:docChg chg="addSld delSld modSld">
      <pc:chgData name="Rizzoli Andrea Emilio" userId="523b90ee-9839-4c35-98ef-3e260edd4d9a" providerId="ADAL" clId="{3537A4CD-4DF2-4947-AC80-123E7067DA84}" dt="2025-01-13T12:37:22.708" v="156" actId="20577"/>
      <pc:docMkLst>
        <pc:docMk/>
      </pc:docMkLst>
      <pc:sldChg chg="modSp mod">
        <pc:chgData name="Rizzoli Andrea Emilio" userId="523b90ee-9839-4c35-98ef-3e260edd4d9a" providerId="ADAL" clId="{3537A4CD-4DF2-4947-AC80-123E7067DA84}" dt="2025-01-13T12:37:06.156" v="135" actId="20577"/>
        <pc:sldMkLst>
          <pc:docMk/>
          <pc:sldMk cId="0" sldId="258"/>
        </pc:sldMkLst>
        <pc:spChg chg="mod">
          <ac:chgData name="Rizzoli Andrea Emilio" userId="523b90ee-9839-4c35-98ef-3e260edd4d9a" providerId="ADAL" clId="{3537A4CD-4DF2-4947-AC80-123E7067DA84}" dt="2025-01-13T12:37:06.156" v="135" actId="20577"/>
          <ac:spMkLst>
            <pc:docMk/>
            <pc:sldMk cId="0" sldId="258"/>
            <ac:spMk id="16386" creationId="{00000000-0000-0000-0000-000000000000}"/>
          </ac:spMkLst>
        </pc:spChg>
      </pc:sldChg>
      <pc:sldChg chg="modSp mod">
        <pc:chgData name="Rizzoli Andrea Emilio" userId="523b90ee-9839-4c35-98ef-3e260edd4d9a" providerId="ADAL" clId="{3537A4CD-4DF2-4947-AC80-123E7067DA84}" dt="2025-01-13T12:37:22.708" v="156" actId="20577"/>
        <pc:sldMkLst>
          <pc:docMk/>
          <pc:sldMk cId="1430524483" sldId="259"/>
        </pc:sldMkLst>
        <pc:spChg chg="mod">
          <ac:chgData name="Rizzoli Andrea Emilio" userId="523b90ee-9839-4c35-98ef-3e260edd4d9a" providerId="ADAL" clId="{3537A4CD-4DF2-4947-AC80-123E7067DA84}" dt="2025-01-13T12:37:14.413" v="147" actId="20577"/>
          <ac:spMkLst>
            <pc:docMk/>
            <pc:sldMk cId="1430524483" sldId="259"/>
            <ac:spMk id="2" creationId="{44E5F9FC-F866-BB65-58D8-D66B45F390B1}"/>
          </ac:spMkLst>
        </pc:spChg>
        <pc:spChg chg="mod">
          <ac:chgData name="Rizzoli Andrea Emilio" userId="523b90ee-9839-4c35-98ef-3e260edd4d9a" providerId="ADAL" clId="{3537A4CD-4DF2-4947-AC80-123E7067DA84}" dt="2025-01-13T12:37:22.708" v="156" actId="20577"/>
          <ac:spMkLst>
            <pc:docMk/>
            <pc:sldMk cId="1430524483" sldId="259"/>
            <ac:spMk id="3" creationId="{F2B05CF2-6073-6C99-1D2C-B5E2D56EC15F}"/>
          </ac:spMkLst>
        </pc:spChg>
      </pc:sldChg>
      <pc:sldChg chg="addSp delSp modSp add del">
        <pc:chgData name="Rizzoli Andrea Emilio" userId="523b90ee-9839-4c35-98ef-3e260edd4d9a" providerId="ADAL" clId="{3537A4CD-4DF2-4947-AC80-123E7067DA84}" dt="2025-01-13T12:37:17.065" v="148" actId="2696"/>
        <pc:sldMkLst>
          <pc:docMk/>
          <pc:sldMk cId="0" sldId="262"/>
        </pc:sldMkLst>
        <pc:spChg chg="add mod">
          <ac:chgData name="Rizzoli Andrea Emilio" userId="523b90ee-9839-4c35-98ef-3e260edd4d9a" providerId="ADAL" clId="{3537A4CD-4DF2-4947-AC80-123E7067DA84}" dt="2025-01-07T16:53:05.040" v="126" actId="478"/>
          <ac:spMkLst>
            <pc:docMk/>
            <pc:sldMk cId="0" sldId="262"/>
            <ac:spMk id="2" creationId="{3F560603-4DF4-561D-5B3E-8D1A58791F0B}"/>
          </ac:spMkLst>
        </pc:spChg>
      </pc:sldChg>
      <pc:sldChg chg="addSp delSp modSp add del">
        <pc:chgData name="Rizzoli Andrea Emilio" userId="523b90ee-9839-4c35-98ef-3e260edd4d9a" providerId="ADAL" clId="{3537A4CD-4DF2-4947-AC80-123E7067DA84}" dt="2025-01-13T12:37:17.070" v="149" actId="2696"/>
        <pc:sldMkLst>
          <pc:docMk/>
          <pc:sldMk cId="0" sldId="263"/>
        </pc:sldMkLst>
        <pc:spChg chg="add mod">
          <ac:chgData name="Rizzoli Andrea Emilio" userId="523b90ee-9839-4c35-98ef-3e260edd4d9a" providerId="ADAL" clId="{3537A4CD-4DF2-4947-AC80-123E7067DA84}" dt="2025-01-07T16:53:13.555" v="127" actId="478"/>
          <ac:spMkLst>
            <pc:docMk/>
            <pc:sldMk cId="0" sldId="263"/>
            <ac:spMk id="2" creationId="{B09081F8-37A3-6884-4805-116E7481E7DA}"/>
          </ac:spMkLst>
        </pc:spChg>
      </pc:sldChg>
      <pc:sldChg chg="addSp delSp modSp add del">
        <pc:chgData name="Rizzoli Andrea Emilio" userId="523b90ee-9839-4c35-98ef-3e260edd4d9a" providerId="ADAL" clId="{3537A4CD-4DF2-4947-AC80-123E7067DA84}" dt="2025-01-13T12:37:17.074" v="150" actId="2696"/>
        <pc:sldMkLst>
          <pc:docMk/>
          <pc:sldMk cId="0" sldId="264"/>
        </pc:sldMkLst>
        <pc:spChg chg="add mod">
          <ac:chgData name="Rizzoli Andrea Emilio" userId="523b90ee-9839-4c35-98ef-3e260edd4d9a" providerId="ADAL" clId="{3537A4CD-4DF2-4947-AC80-123E7067DA84}" dt="2025-01-07T16:53:20.596" v="128" actId="478"/>
          <ac:spMkLst>
            <pc:docMk/>
            <pc:sldMk cId="0" sldId="264"/>
            <ac:spMk id="2" creationId="{D7CB4B04-983F-4BBA-1AAF-EFAE9CB95FF8}"/>
          </ac:spMkLst>
        </pc:spChg>
      </pc:sldChg>
      <pc:sldChg chg="addSp delSp modSp add del">
        <pc:chgData name="Rizzoli Andrea Emilio" userId="523b90ee-9839-4c35-98ef-3e260edd4d9a" providerId="ADAL" clId="{3537A4CD-4DF2-4947-AC80-123E7067DA84}" dt="2025-01-13T12:37:17.076" v="151" actId="2696"/>
        <pc:sldMkLst>
          <pc:docMk/>
          <pc:sldMk cId="0" sldId="265"/>
        </pc:sldMkLst>
        <pc:spChg chg="add mod">
          <ac:chgData name="Rizzoli Andrea Emilio" userId="523b90ee-9839-4c35-98ef-3e260edd4d9a" providerId="ADAL" clId="{3537A4CD-4DF2-4947-AC80-123E7067DA84}" dt="2025-01-07T16:53:26.399" v="129" actId="478"/>
          <ac:spMkLst>
            <pc:docMk/>
            <pc:sldMk cId="0" sldId="265"/>
            <ac:spMk id="2" creationId="{FB12995D-6440-DB99-C8A6-69D398492C3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7AF82F7-3B33-6D48-9626-CABC5CBE1A55}" type="datetime1">
              <a:rPr lang="it-IT" altLang="x-none"/>
              <a:pPr/>
              <a:t>24/06/25</a:t>
            </a:fld>
            <a:endParaRPr lang="it-IT" altLang="x-non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183107-877A-3843-B981-15C7FF01828C}" type="slidenum">
              <a:rPr lang="it-IT" altLang="x-none"/>
              <a:pPr/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BE5DE3-AADE-E24A-8400-E9BC47681F7D}" type="slidenum">
              <a:rPr lang="it-IT" altLang="x-none"/>
              <a:pPr/>
              <a:t>‹#›</a:t>
            </a:fld>
            <a:endParaRPr lang="it-IT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1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364220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2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952086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3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992651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01B2B-17B2-4C8A-64C0-F6C40986E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126C3-63E3-9901-5E8E-18AB3B424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4C5F6-BAB2-3DA1-0248-418BD9DFF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80A39-C5CE-D864-E162-476D83B8B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5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3766042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9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21447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10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2527431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E5DE3-AADE-E24A-8400-E9BC47681F7D}" type="slidenum">
              <a:rPr lang="it-IT" altLang="x-none" smtClean="0"/>
              <a:pPr/>
              <a:t>16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401654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773239"/>
            <a:ext cx="11328400" cy="1584325"/>
          </a:xfrm>
        </p:spPr>
        <p:txBody>
          <a:bodyPr/>
          <a:lstStyle>
            <a:lvl1pPr>
              <a:defRPr sz="48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357564"/>
            <a:ext cx="11328400" cy="19002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3"/>
          </p:nvPr>
        </p:nvSpPr>
        <p:spPr>
          <a:xfrm>
            <a:off x="435909" y="5371909"/>
            <a:ext cx="11329577" cy="952691"/>
          </a:xfrm>
        </p:spPr>
        <p:txBody>
          <a:bodyPr/>
          <a:lstStyle>
            <a:lvl1pPr algn="l">
              <a:buNone/>
              <a:defRPr sz="18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3874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830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31800" y="1916114"/>
            <a:ext cx="5562600" cy="4321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916114"/>
            <a:ext cx="5562600" cy="4321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79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400" y="1126800"/>
            <a:ext cx="11379200" cy="579438"/>
          </a:xfrm>
        </p:spPr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06400" y="1752600"/>
            <a:ext cx="5590117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06400" y="2438400"/>
            <a:ext cx="5590117" cy="3687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752600"/>
            <a:ext cx="5592233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438400"/>
            <a:ext cx="5592233" cy="3687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buNone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722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7999" y="1125539"/>
            <a:ext cx="11355023" cy="719137"/>
          </a:xfrm>
        </p:spPr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</p:spTree>
    <p:extLst>
      <p:ext uri="{BB962C8B-B14F-4D97-AF65-F5344CB8AC3E}">
        <p14:creationId xmlns:p14="http://schemas.microsoft.com/office/powerpoint/2010/main" val="20635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0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35114" y="1127797"/>
            <a:ext cx="4035287" cy="914400"/>
          </a:xfrm>
        </p:spPr>
        <p:txBody>
          <a:bodyPr/>
          <a:lstStyle>
            <a:lvl1pPr algn="l">
              <a:defRPr sz="2400" b="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4" y="1126800"/>
            <a:ext cx="6993093" cy="49955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35115" y="2133601"/>
            <a:ext cx="4035285" cy="39925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236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400" y="4800600"/>
            <a:ext cx="11359085" cy="566738"/>
          </a:xfrm>
        </p:spPr>
        <p:txBody>
          <a:bodyPr/>
          <a:lstStyle>
            <a:lvl1pPr algn="l">
              <a:defRPr sz="2400" b="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Trascinare l'immagine su un segnaposto o fare clic sull'icona per aggiungerla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06400" y="5367338"/>
            <a:ext cx="11359085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0160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AFCF993-D11C-B448-A99B-84A5F27957B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-6036" y="0"/>
            <a:ext cx="12192000" cy="685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25539"/>
            <a:ext cx="113284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dirty="0"/>
              <a:t>Fare clic per modificare stile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916114"/>
            <a:ext cx="113284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/>
              <a:t>Fare clic per modificare gli stili del testo dello schema</a:t>
            </a:r>
          </a:p>
          <a:p>
            <a:pPr lvl="1"/>
            <a:r>
              <a:rPr lang="it-IT" altLang="x-none"/>
              <a:t>Secondo livello</a:t>
            </a:r>
          </a:p>
          <a:p>
            <a:pPr lvl="2"/>
            <a:r>
              <a:rPr lang="it-IT" altLang="x-none"/>
              <a:t>Terzo livello</a:t>
            </a:r>
          </a:p>
          <a:p>
            <a:pPr lvl="3"/>
            <a:r>
              <a:rPr lang="it-IT" altLang="x-none"/>
              <a:t>Quarto livello</a:t>
            </a:r>
          </a:p>
          <a:p>
            <a:pPr lvl="4"/>
            <a:r>
              <a:rPr lang="it-IT" altLang="x-none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B2BD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nonlinearbenchmark.org/benchmarks/coupled-electric-driv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uraFilippo/sysid_benchmarks/" TargetMode="Externa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nlinearbenchmark.org/benchmarks/coupled-electric-drive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github.com/PuraFilippo/sysid_benchmark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nonlinearbenchmark.org/benchmarks/coupled-electric-driv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hyperlink" Target="https://github.com/PuraFilippo/sysid_benchmark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6.emf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7.xml"/><Relationship Id="rId7" Type="http://schemas.openxmlformats.org/officeDocument/2006/relationships/image" Target="../media/image2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11" Type="http://schemas.openxmlformats.org/officeDocument/2006/relationships/image" Target="../media/image33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2.emf"/><Relationship Id="rId4" Type="http://schemas.openxmlformats.org/officeDocument/2006/relationships/tags" Target="../tags/tag8.xml"/><Relationship Id="rId9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noProof="1">
                <a:ea typeface="ＭＳ Ｐゴシック" charset="-128"/>
              </a:rPr>
              <a:t>Meta Learning for System Identification</a:t>
            </a:r>
            <a:endParaRPr lang="en-US" sz="3600" noProof="1">
              <a:solidFill>
                <a:srgbClr val="00B2BD"/>
              </a:solidFill>
              <a:ea typeface="ＭＳ Ｐゴシック" charset="-128"/>
            </a:endParaRPr>
          </a:p>
        </p:txBody>
      </p:sp>
      <p:sp>
        <p:nvSpPr>
          <p:cNvPr id="16390" name="Segnaposto testo 5"/>
          <p:cNvSpPr>
            <a:spLocks noGrp="1"/>
          </p:cNvSpPr>
          <p:nvPr>
            <p:ph type="body" sz="quarter" idx="13"/>
          </p:nvPr>
        </p:nvSpPr>
        <p:spPr>
          <a:xfrm>
            <a:off x="431800" y="5013176"/>
            <a:ext cx="11328400" cy="952500"/>
          </a:xfrm>
        </p:spPr>
        <p:txBody>
          <a:bodyPr/>
          <a:lstStyle/>
          <a:p>
            <a:r>
              <a:rPr lang="en-US" dirty="0">
                <a:ea typeface="ＭＳ Ｐゴシック" charset="-128"/>
              </a:rPr>
              <a:t>Marco Forgione</a:t>
            </a:r>
          </a:p>
          <a:p>
            <a:endParaRPr lang="en-US" dirty="0">
              <a:ea typeface="ＭＳ Ｐゴシック" charset="-128"/>
            </a:endParaRPr>
          </a:p>
          <a:p>
            <a:r>
              <a:rPr lang="en-US" sz="1600" dirty="0">
                <a:ea typeface="ＭＳ Ｐゴシック" charset="-128"/>
              </a:rPr>
              <a:t>In collaboration with Dario Piga, Matteo Rufolo, Riccardo </a:t>
            </a:r>
            <a:r>
              <a:rPr lang="en-US" sz="1600" dirty="0" err="1">
                <a:ea typeface="ＭＳ Ｐゴシック" charset="-128"/>
              </a:rPr>
              <a:t>Busetto</a:t>
            </a:r>
            <a:r>
              <a:rPr lang="en-US" sz="1600" dirty="0">
                <a:ea typeface="ＭＳ Ｐゴシック" charset="-128"/>
              </a:rPr>
              <a:t>, Gabriele Maroni, Filippo Pura,…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9A107-9F65-F72D-9817-E2BB0E9BB9FF}"/>
              </a:ext>
            </a:extLst>
          </p:cNvPr>
          <p:cNvSpPr txBox="1"/>
          <p:nvPr/>
        </p:nvSpPr>
        <p:spPr bwMode="auto">
          <a:xfrm>
            <a:off x="8109098" y="4423144"/>
            <a:ext cx="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552C-B289-14A5-6480-65934D12B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14298"/>
            <a:ext cx="11328400" cy="719137"/>
          </a:xfrm>
        </p:spPr>
        <p:txBody>
          <a:bodyPr/>
          <a:lstStyle/>
          <a:p>
            <a:r>
              <a:rPr lang="en-US" dirty="0"/>
              <a:t>Meta Training – System 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BD027-6464-2684-5551-1C2CC4818BB9}"/>
              </a:ext>
            </a:extLst>
          </p:cNvPr>
          <p:cNvSpPr/>
          <p:nvPr/>
        </p:nvSpPr>
        <p:spPr>
          <a:xfrm>
            <a:off x="1271464" y="1124744"/>
            <a:ext cx="8640960" cy="452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CH" b="1" dirty="0">
                <a:solidFill>
                  <a:schemeClr val="bg1"/>
                </a:solidFill>
              </a:rPr>
              <a:t>Wiener-Hammerstein Systems</a:t>
            </a:r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C1D43A-A352-23FF-B6FD-DB1CA2DE6D3B}"/>
              </a:ext>
            </a:extLst>
          </p:cNvPr>
          <p:cNvSpPr/>
          <p:nvPr/>
        </p:nvSpPr>
        <p:spPr>
          <a:xfrm>
            <a:off x="1271464" y="1579170"/>
            <a:ext cx="8640960" cy="2830363"/>
          </a:xfrm>
          <a:prstGeom prst="rect">
            <a:avLst/>
          </a:prstGeom>
          <a:solidFill>
            <a:srgbClr val="83FC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CAB05-BFA4-DC4B-C2EF-27096256866A}"/>
              </a:ext>
            </a:extLst>
          </p:cNvPr>
          <p:cNvSpPr/>
          <p:nvPr/>
        </p:nvSpPr>
        <p:spPr>
          <a:xfrm>
            <a:off x="3603101" y="2177285"/>
            <a:ext cx="1026334" cy="537934"/>
          </a:xfrm>
          <a:prstGeom prst="rect">
            <a:avLst/>
          </a:prstGeom>
          <a:solidFill>
            <a:srgbClr val="00B9C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A2B84C-6098-3F85-3812-27AE450D33AB}"/>
              </a:ext>
            </a:extLst>
          </p:cNvPr>
          <p:cNvSpPr/>
          <p:nvPr/>
        </p:nvSpPr>
        <p:spPr>
          <a:xfrm>
            <a:off x="5199240" y="2173988"/>
            <a:ext cx="1026334" cy="537934"/>
          </a:xfrm>
          <a:prstGeom prst="rect">
            <a:avLst/>
          </a:prstGeom>
          <a:solidFill>
            <a:srgbClr val="00B9C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10A7CC-05DE-B479-89F2-23B28A79C7B5}"/>
              </a:ext>
            </a:extLst>
          </p:cNvPr>
          <p:cNvSpPr/>
          <p:nvPr/>
        </p:nvSpPr>
        <p:spPr>
          <a:xfrm>
            <a:off x="6797269" y="2178337"/>
            <a:ext cx="1026334" cy="537934"/>
          </a:xfrm>
          <a:prstGeom prst="rect">
            <a:avLst/>
          </a:prstGeom>
          <a:solidFill>
            <a:srgbClr val="00B9C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26A6F4-45C9-0DA6-C6D6-AC65C19264A3}"/>
                  </a:ext>
                </a:extLst>
              </p:cNvPr>
              <p:cNvSpPr txBox="1"/>
              <p:nvPr/>
            </p:nvSpPr>
            <p:spPr>
              <a:xfrm>
                <a:off x="2852896" y="2173988"/>
                <a:ext cx="185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26A6F4-45C9-0DA6-C6D6-AC65C192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896" y="2173988"/>
                <a:ext cx="185372" cy="276999"/>
              </a:xfrm>
              <a:prstGeom prst="rect">
                <a:avLst/>
              </a:prstGeom>
              <a:blipFill>
                <a:blip r:embed="rId3"/>
                <a:stretch>
                  <a:fillRect l="-37500" r="-31250" b="-318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D1C726-02C8-BC18-3DC3-EEAEDCA15687}"/>
                  </a:ext>
                </a:extLst>
              </p:cNvPr>
              <p:cNvSpPr txBox="1"/>
              <p:nvPr/>
            </p:nvSpPr>
            <p:spPr>
              <a:xfrm>
                <a:off x="8371053" y="2187512"/>
                <a:ext cx="2884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D1C726-02C8-BC18-3DC3-EEAEDCA1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053" y="2187512"/>
                <a:ext cx="288434" cy="369332"/>
              </a:xfrm>
              <a:prstGeom prst="rect">
                <a:avLst/>
              </a:prstGeom>
              <a:blipFill>
                <a:blip r:embed="rId4"/>
                <a:stretch>
                  <a:fillRect l="-16667" r="-8333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2BFD2D-02A3-911E-ACBE-8AA6414E1B5B}"/>
              </a:ext>
            </a:extLst>
          </p:cNvPr>
          <p:cNvCxnSpPr/>
          <p:nvPr/>
        </p:nvCxnSpPr>
        <p:spPr>
          <a:xfrm>
            <a:off x="3065516" y="2442955"/>
            <a:ext cx="5114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EE7AE-0B8D-4B93-7F8D-F6750C8E5103}"/>
              </a:ext>
            </a:extLst>
          </p:cNvPr>
          <p:cNvCxnSpPr/>
          <p:nvPr/>
        </p:nvCxnSpPr>
        <p:spPr>
          <a:xfrm>
            <a:off x="4663541" y="2438598"/>
            <a:ext cx="5114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D6F63-CAC5-B05D-54D0-32D6BA90ECA7}"/>
              </a:ext>
            </a:extLst>
          </p:cNvPr>
          <p:cNvCxnSpPr/>
          <p:nvPr/>
        </p:nvCxnSpPr>
        <p:spPr>
          <a:xfrm>
            <a:off x="6261566" y="2425532"/>
            <a:ext cx="5114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97D53A-29DD-978A-3BE5-E9E1F9770BDD}"/>
              </a:ext>
            </a:extLst>
          </p:cNvPr>
          <p:cNvCxnSpPr/>
          <p:nvPr/>
        </p:nvCxnSpPr>
        <p:spPr>
          <a:xfrm>
            <a:off x="7859595" y="2438591"/>
            <a:ext cx="5114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3774F0-2869-178A-9B20-535D5734792B}"/>
                  </a:ext>
                </a:extLst>
              </p:cNvPr>
              <p:cNvSpPr txBox="1"/>
              <p:nvPr/>
            </p:nvSpPr>
            <p:spPr>
              <a:xfrm>
                <a:off x="3724169" y="2240866"/>
                <a:ext cx="816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3774F0-2869-178A-9B20-535D57347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169" y="2240866"/>
                <a:ext cx="816185" cy="369332"/>
              </a:xfrm>
              <a:prstGeom prst="rect">
                <a:avLst/>
              </a:prstGeom>
              <a:blipFill>
                <a:blip r:embed="rId5"/>
                <a:stretch>
                  <a:fillRect l="-7692" r="-12308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F03CB0-209C-2D91-7117-B44EBF60AAD4}"/>
                  </a:ext>
                </a:extLst>
              </p:cNvPr>
              <p:cNvSpPr txBox="1"/>
              <p:nvPr/>
            </p:nvSpPr>
            <p:spPr>
              <a:xfrm>
                <a:off x="5429702" y="2233678"/>
                <a:ext cx="454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CH" b="0" i="1" smtClean="0">
                          <a:latin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F03CB0-209C-2D91-7117-B44EBF60A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702" y="2233678"/>
                <a:ext cx="454676" cy="276999"/>
              </a:xfrm>
              <a:prstGeom prst="rect">
                <a:avLst/>
              </a:prstGeom>
              <a:blipFill>
                <a:blip r:embed="rId6"/>
                <a:stretch>
                  <a:fillRect l="-21622" r="-45946" b="-782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DAA7B-EAF4-D814-A82E-8758F8222DCE}"/>
                  </a:ext>
                </a:extLst>
              </p:cNvPr>
              <p:cNvSpPr txBox="1"/>
              <p:nvPr/>
            </p:nvSpPr>
            <p:spPr>
              <a:xfrm>
                <a:off x="6927878" y="2225872"/>
                <a:ext cx="816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DAA7B-EAF4-D814-A82E-8758F8222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878" y="2225872"/>
                <a:ext cx="816185" cy="369332"/>
              </a:xfrm>
              <a:prstGeom prst="rect">
                <a:avLst/>
              </a:prstGeom>
              <a:blipFill>
                <a:blip r:embed="rId7"/>
                <a:stretch>
                  <a:fillRect l="-7692" r="-12308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2CD3F8-FB15-9084-2548-49E9581DC7F8}"/>
                  </a:ext>
                </a:extLst>
              </p:cNvPr>
              <p:cNvSpPr txBox="1"/>
              <p:nvPr/>
            </p:nvSpPr>
            <p:spPr>
              <a:xfrm>
                <a:off x="3290437" y="2922341"/>
                <a:ext cx="49512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200" dirty="0">
                    <a:latin typeface="+mn-lt"/>
                  </a:rPr>
                  <a:t>Sequential LTI </a:t>
                </a:r>
                <a14:m>
                  <m:oMath xmlns:m="http://schemas.openxmlformats.org/officeDocument/2006/math">
                    <m:r>
                      <a:rPr lang="it-CH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it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(∙)→</m:t>
                    </m:r>
                  </m:oMath>
                </a14:m>
                <a:r>
                  <a:rPr lang="it-CH" sz="2200" dirty="0">
                    <a:latin typeface="+mn-lt"/>
                  </a:rPr>
                  <a:t> LTI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CH" sz="2200" dirty="0">
                    <a:latin typeface="+mn-lt"/>
                  </a:rPr>
                  <a:t>Random LTI, </a:t>
                </a:r>
                <a:r>
                  <a:rPr lang="it-CH" sz="2200" dirty="0" err="1">
                    <a:latin typeface="+mn-lt"/>
                  </a:rPr>
                  <a:t>order</a:t>
                </a:r>
                <a:r>
                  <a:rPr lang="it-CH" sz="2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it-CH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it-CH" sz="2200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it-CH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it-CH" sz="2200" dirty="0">
                    <a:latin typeface="+mn-lt"/>
                  </a:rPr>
                  <a:t>: random feed-forward NN</a:t>
                </a:r>
                <a:endParaRPr lang="LID4096" sz="22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2CD3F8-FB15-9084-2548-49E9581DC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437" y="2922341"/>
                <a:ext cx="4951254" cy="1107996"/>
              </a:xfrm>
              <a:prstGeom prst="rect">
                <a:avLst/>
              </a:prstGeom>
              <a:blipFill>
                <a:blip r:embed="rId8"/>
                <a:stretch>
                  <a:fillRect l="-1538" t="-2247" b="-89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AEF31B-7AAB-677C-811C-B91D1C92161B}"/>
                  </a:ext>
                </a:extLst>
              </p:cNvPr>
              <p:cNvSpPr txBox="1"/>
              <p:nvPr/>
            </p:nvSpPr>
            <p:spPr bwMode="auto">
              <a:xfrm>
                <a:off x="1182114" y="5004351"/>
                <a:ext cx="9385005" cy="1274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n-lt"/>
                    <a:cs typeface="Times New Roman"/>
                  </a:rPr>
                  <a:t>Meta training on </a:t>
                </a:r>
                <a:r>
                  <a:rPr lang="it-CH" sz="1800" dirty="0">
                    <a:solidFill>
                      <a:schemeClr val="accent2"/>
                    </a:solidFill>
                  </a:rPr>
                  <a:t>~100 M </a:t>
                </a:r>
                <a:r>
                  <a:rPr lang="en-US" sz="1800" dirty="0">
                    <a:solidFill>
                      <a:schemeClr val="accent2"/>
                    </a:solidFill>
                    <a:latin typeface="+mn-lt"/>
                    <a:cs typeface="Times New Roman"/>
                  </a:rPr>
                  <a:t>simulated </a:t>
                </a:r>
                <a:r>
                  <a:rPr lang="en-US" sz="1800" dirty="0">
                    <a:latin typeface="+mn-lt"/>
                    <a:cs typeface="Times New Roman"/>
                  </a:rPr>
                  <a:t>Wiener-Hammerstein systems</a:t>
                </a:r>
              </a:p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n-lt"/>
                    <a:cs typeface="Times New Roman"/>
                  </a:rPr>
                  <a:t>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it-CH" sz="1800" i="1">
                            <a:latin typeface="Cambria Math" panose="02040503050406030204" pitchFamily="18" charset="0"/>
                            <a:cs typeface="Times New Roman"/>
                          </a:rPr>
                          <m:t>𝑢</m:t>
                        </m:r>
                      </m:e>
                      <m:sub>
                        <m:r>
                          <a:rPr lang="it-CH" sz="1800" i="1">
                            <a:latin typeface="Cambria Math" panose="02040503050406030204" pitchFamily="18" charset="0"/>
                            <a:cs typeface="Times New Roman"/>
                          </a:rPr>
                          <m:t>1:</m:t>
                        </m:r>
                        <m:r>
                          <a:rPr lang="it-CH" sz="1800" i="1">
                            <a:latin typeface="Cambria Math" panose="02040503050406030204" pitchFamily="18" charset="0"/>
                            <a:cs typeface="Times New Roman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CH" sz="1800" dirty="0">
                    <a:latin typeface="+mn-lt"/>
                  </a:rPr>
                  <a:t> is a multisine signal with random phase and spectrum</a:t>
                </a:r>
                <a:endParaRPr lang="en-US" sz="1800" dirty="0">
                  <a:latin typeface="+mn-lt"/>
                  <a:cs typeface="Times New Roman"/>
                </a:endParaRPr>
              </a:p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it-CH" sz="1800" dirty="0">
                    <a:latin typeface="+mn-lt"/>
                  </a:rPr>
                  <a:t>White noise added to the simulated output</a:t>
                </a:r>
              </a:p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it-CH" sz="1800" dirty="0">
                    <a:latin typeface="+mn-lt"/>
                  </a:rPr>
                  <a:t>Transformer model with </a:t>
                </a:r>
                <a:r>
                  <a:rPr lang="it-CH" sz="1800" dirty="0">
                    <a:solidFill>
                      <a:schemeClr val="accent2"/>
                    </a:solidFill>
                    <a:latin typeface="+mn-lt"/>
                  </a:rPr>
                  <a:t>~5 M parameters</a:t>
                </a:r>
                <a:r>
                  <a:rPr lang="it-CH" sz="1800" dirty="0">
                    <a:latin typeface="+mn-lt"/>
                  </a:rPr>
                  <a:t>, training time </a:t>
                </a:r>
                <a:r>
                  <a:rPr lang="it-CH" sz="1800" dirty="0">
                    <a:solidFill>
                      <a:schemeClr val="accent2"/>
                    </a:solidFill>
                    <a:latin typeface="+mn-lt"/>
                  </a:rPr>
                  <a:t>~1 day</a:t>
                </a:r>
                <a:r>
                  <a:rPr lang="it-CH" sz="1800" dirty="0">
                    <a:latin typeface="+mn-lt"/>
                  </a:rPr>
                  <a:t> on an Nvidia 4090 GPU…</a:t>
                </a:r>
                <a:endParaRPr lang="en-CH" sz="1800" dirty="0">
                  <a:solidFill>
                    <a:schemeClr val="accent3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AEF31B-7AAB-677C-811C-B91D1C921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2114" y="5004351"/>
                <a:ext cx="9385005" cy="1274195"/>
              </a:xfrm>
              <a:prstGeom prst="rect">
                <a:avLst/>
              </a:prstGeom>
              <a:blipFill>
                <a:blip r:embed="rId9"/>
                <a:stretch>
                  <a:fillRect l="-1353" t="-5941" r="-677" b="-990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76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0A75A41-74CD-7495-B331-43556409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4513-2FE1-3A29-47DE-B9172AD2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– Nonlinear benchmarks (</a:t>
            </a:r>
            <a:r>
              <a:rPr lang="en-US" dirty="0" err="1"/>
              <a:t>www.nonlinearbenchmark.org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A07B-6273-7A77-2B99-763A62237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cs typeface="Times New Roman"/>
              </a:rPr>
              <a:t>Real</a:t>
            </a:r>
            <a:r>
              <a:rPr lang="en-US" dirty="0">
                <a:cs typeface="Times New Roman"/>
              </a:rPr>
              <a:t> Wiener-Hammerstein benchmark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1327E-2B15-AE42-3C78-E61EF4FC0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320564"/>
              </p:ext>
            </p:extLst>
          </p:nvPr>
        </p:nvGraphicFramePr>
        <p:xfrm>
          <a:off x="7248128" y="4408539"/>
          <a:ext cx="31982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9120">
                  <a:extLst>
                    <a:ext uri="{9D8B030D-6E8A-4147-A177-3AD203B41FA5}">
                      <a16:colId xmlns:a16="http://schemas.microsoft.com/office/drawing/2014/main" val="562833216"/>
                    </a:ext>
                  </a:extLst>
                </a:gridCol>
                <a:gridCol w="1599120">
                  <a:extLst>
                    <a:ext uri="{9D8B030D-6E8A-4147-A177-3AD203B41FA5}">
                      <a16:colId xmlns:a16="http://schemas.microsoft.com/office/drawing/2014/main" val="299600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CH" sz="1400" dirty="0"/>
                        <a:t>RMSE * 1000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 err="1"/>
                        <a:t>Inference</a:t>
                      </a:r>
                      <a:r>
                        <a:rPr lang="it-CH" sz="1400" dirty="0"/>
                        <a:t> time (s)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30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CH" sz="1400" dirty="0">
                          <a:latin typeface="Avenir Next LT Pro" panose="020B0504020202020204" pitchFamily="34" charset="0"/>
                        </a:rPr>
                        <a:t>1.4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/>
                        <a:t>5.91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998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8FEFBAE-D92B-2AF3-7488-FDD7377F5C6D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A93D7-AAB4-9154-1F74-0D8F009DF949}"/>
              </a:ext>
            </a:extLst>
          </p:cNvPr>
          <p:cNvSpPr txBox="1"/>
          <p:nvPr/>
        </p:nvSpPr>
        <p:spPr bwMode="auto">
          <a:xfrm>
            <a:off x="8256240" y="5320083"/>
            <a:ext cx="12961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CH" sz="1400" kern="0" dirty="0">
                <a:latin typeface="+mn-lt"/>
                <a:ea typeface="ＭＳ Ｐゴシック" pitchFamily="-112" charset="-128"/>
                <a:cs typeface="ＭＳ Ｐゴシック" pitchFamily="-112" charset="-128"/>
                <a:hlinkClick r:id="rId2"/>
              </a:rPr>
              <a:t>State-of-the-art</a:t>
            </a: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4" name="Picture 3" descr="A graph showing a sound wave&#10;&#10;AI-generated content may be incorrect.">
            <a:extLst>
              <a:ext uri="{FF2B5EF4-FFF2-40B4-BE49-F238E27FC236}">
                <a16:creationId xmlns:a16="http://schemas.microsoft.com/office/drawing/2014/main" id="{603B84BD-4B99-BF59-D799-36EB49FA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625215"/>
            <a:ext cx="5728974" cy="2864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16027A-A146-9498-D84E-20E8217A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937318"/>
            <a:ext cx="2376264" cy="228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36AAD-E9EC-B2EF-EB7A-BFAE88E8A0E6}"/>
              </a:ext>
            </a:extLst>
          </p:cNvPr>
          <p:cNvSpPr txBox="1"/>
          <p:nvPr/>
        </p:nvSpPr>
        <p:spPr bwMode="auto">
          <a:xfrm>
            <a:off x="695455" y="6216915"/>
            <a:ext cx="79718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Rufolo, M., Piga, D., Pura, F., &amp; Forgione, M. (2025). In-Context Learning for System Identification: Recent Advances.</a:t>
            </a:r>
            <a:br>
              <a:rPr lang="en-GB" sz="1200" dirty="0"/>
            </a:br>
            <a:r>
              <a:rPr lang="en-GB" sz="1200" dirty="0"/>
              <a:t>Submitted to a journal, available </a:t>
            </a:r>
            <a:r>
              <a:rPr lang="en-GB" sz="1200" dirty="0">
                <a:hlinkClick r:id="rId5"/>
              </a:rPr>
              <a:t>here</a:t>
            </a:r>
            <a:r>
              <a:rPr lang="en-GB" sz="1200" dirty="0"/>
              <a:t>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1037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99C4-E3FB-EE3C-A8B9-F5C88FA1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– Nonlinear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103E-13DC-648C-4403-80CC94371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Times New Roman"/>
              </a:rPr>
              <a:t>Coupled Electric Drives (CED)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AAF10-75D1-F89A-B6A0-0A75DB7C6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492896"/>
            <a:ext cx="3918322" cy="230926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6D1F29-4CFA-0BF5-F5D6-9DD004680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92632"/>
              </p:ext>
            </p:extLst>
          </p:nvPr>
        </p:nvGraphicFramePr>
        <p:xfrm>
          <a:off x="6786192" y="4431324"/>
          <a:ext cx="31982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9120">
                  <a:extLst>
                    <a:ext uri="{9D8B030D-6E8A-4147-A177-3AD203B41FA5}">
                      <a16:colId xmlns:a16="http://schemas.microsoft.com/office/drawing/2014/main" val="562833216"/>
                    </a:ext>
                  </a:extLst>
                </a:gridCol>
                <a:gridCol w="1599120">
                  <a:extLst>
                    <a:ext uri="{9D8B030D-6E8A-4147-A177-3AD203B41FA5}">
                      <a16:colId xmlns:a16="http://schemas.microsoft.com/office/drawing/2014/main" val="299600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CH" sz="1400" dirty="0"/>
                        <a:t>RMSE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 err="1"/>
                        <a:t>Inference</a:t>
                      </a:r>
                      <a:r>
                        <a:rPr lang="it-CH" sz="1400" dirty="0"/>
                        <a:t> time (s)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30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CH" sz="1400" dirty="0"/>
                        <a:t>[0.068,0.055]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/>
                        <a:t>0.17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998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C092E1B-82D3-BFF6-90B5-EBE5AB5935CF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6153C-97E0-EAB6-1D3A-A90A56911E82}"/>
              </a:ext>
            </a:extLst>
          </p:cNvPr>
          <p:cNvSpPr txBox="1"/>
          <p:nvPr/>
        </p:nvSpPr>
        <p:spPr bwMode="auto">
          <a:xfrm>
            <a:off x="7784186" y="5489702"/>
            <a:ext cx="12022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CH" sz="1400" kern="0" dirty="0">
                <a:latin typeface="+mn-lt"/>
                <a:ea typeface="ＭＳ Ｐゴシック" pitchFamily="-112" charset="-128"/>
                <a:cs typeface="ＭＳ Ｐゴシック" pitchFamily="-112" charset="-128"/>
                <a:hlinkClick r:id="rId3"/>
              </a:rPr>
              <a:t>State-of-the-art</a:t>
            </a: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AFD91-37D1-30BF-C3D8-63718724945D}"/>
              </a:ext>
            </a:extLst>
          </p:cNvPr>
          <p:cNvSpPr txBox="1"/>
          <p:nvPr/>
        </p:nvSpPr>
        <p:spPr bwMode="auto">
          <a:xfrm>
            <a:off x="767408" y="6184655"/>
            <a:ext cx="79718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Rufolo, M., Piga, D., Pura, F., &amp; Forgione, M. (2025). In-Context Learning for System Identification: Recent Advances.</a:t>
            </a:r>
            <a:br>
              <a:rPr lang="en-GB" sz="1200" dirty="0"/>
            </a:br>
            <a:r>
              <a:rPr lang="en-GB" sz="1200" dirty="0"/>
              <a:t>Submitted to a journal, available </a:t>
            </a:r>
            <a:r>
              <a:rPr lang="en-GB" sz="1200" dirty="0">
                <a:hlinkClick r:id="rId4"/>
              </a:rPr>
              <a:t>here</a:t>
            </a:r>
            <a:r>
              <a:rPr lang="en-GB" sz="1200" dirty="0"/>
              <a:t>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A106A0-4D4D-AC27-D382-FBECF0B96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578724"/>
            <a:ext cx="2541155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48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37C87E7-B476-F83E-3DE5-2CB0E2BB7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5E74-EC4B-EA91-7286-6AFD7799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– Nonlinear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2385-DAB4-FE57-5198-21AA33032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Times New Roman"/>
              </a:rPr>
              <a:t>Cascaded tanks with Overflow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A2ECF4-5E39-4C5B-287E-C953E2857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752896"/>
              </p:ext>
            </p:extLst>
          </p:nvPr>
        </p:nvGraphicFramePr>
        <p:xfrm>
          <a:off x="6786192" y="4431324"/>
          <a:ext cx="31982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9120">
                  <a:extLst>
                    <a:ext uri="{9D8B030D-6E8A-4147-A177-3AD203B41FA5}">
                      <a16:colId xmlns:a16="http://schemas.microsoft.com/office/drawing/2014/main" val="562833216"/>
                    </a:ext>
                  </a:extLst>
                </a:gridCol>
                <a:gridCol w="1599120">
                  <a:extLst>
                    <a:ext uri="{9D8B030D-6E8A-4147-A177-3AD203B41FA5}">
                      <a16:colId xmlns:a16="http://schemas.microsoft.com/office/drawing/2014/main" val="299600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CH" sz="1400" dirty="0"/>
                        <a:t>RMSE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 err="1"/>
                        <a:t>Inference</a:t>
                      </a:r>
                      <a:r>
                        <a:rPr lang="it-CH" sz="1400" dirty="0"/>
                        <a:t> time (s)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30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CH" sz="1400" dirty="0"/>
                        <a:t>0.429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400" dirty="0"/>
                        <a:t>0.22</a:t>
                      </a:r>
                      <a:endParaRPr lang="LID4096" sz="1400" dirty="0">
                        <a:latin typeface="Avenir Next LT Pro" panose="020B05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998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1A7C339-51A5-7B58-CBF3-9001EAEE61AB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E8C906-03E1-2B20-AB36-0B0FA585998F}"/>
              </a:ext>
            </a:extLst>
          </p:cNvPr>
          <p:cNvSpPr txBox="1"/>
          <p:nvPr/>
        </p:nvSpPr>
        <p:spPr bwMode="auto">
          <a:xfrm>
            <a:off x="7784186" y="5489702"/>
            <a:ext cx="12022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CH" sz="1400" kern="0" dirty="0">
                <a:latin typeface="+mn-lt"/>
                <a:ea typeface="ＭＳ Ｐゴシック" pitchFamily="-112" charset="-128"/>
                <a:cs typeface="ＭＳ Ｐゴシック" pitchFamily="-112" charset="-128"/>
                <a:hlinkClick r:id="rId2"/>
              </a:rPr>
              <a:t>State-of-the-art</a:t>
            </a: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5" name="Picture 4" descr="A graph showing a graph of a function&#10;&#10;AI-generated content may be incorrect.">
            <a:extLst>
              <a:ext uri="{FF2B5EF4-FFF2-40B4-BE49-F238E27FC236}">
                <a16:creationId xmlns:a16="http://schemas.microsoft.com/office/drawing/2014/main" id="{8E4655BC-C7EE-E254-B521-FB27C28B4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636912"/>
            <a:ext cx="5377908" cy="2688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5B2F8-E3A4-C1F1-B4E3-668293157BBA}"/>
              </a:ext>
            </a:extLst>
          </p:cNvPr>
          <p:cNvSpPr txBox="1"/>
          <p:nvPr/>
        </p:nvSpPr>
        <p:spPr bwMode="auto">
          <a:xfrm>
            <a:off x="767408" y="6134028"/>
            <a:ext cx="79718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Rufolo, M., Piga, D., Pura, F., &amp; Forgione, M. (2025). In-Context Learning for System Identification: Recent Advances.</a:t>
            </a:r>
            <a:br>
              <a:rPr lang="en-GB" sz="1200" dirty="0"/>
            </a:br>
            <a:r>
              <a:rPr lang="en-GB" sz="1200" dirty="0"/>
              <a:t>Submitted to a journal, available </a:t>
            </a:r>
            <a:r>
              <a:rPr lang="en-GB" sz="1200" dirty="0">
                <a:hlinkClick r:id="rId4"/>
              </a:rPr>
              <a:t>here</a:t>
            </a:r>
            <a:r>
              <a:rPr lang="en-GB" sz="1200" dirty="0"/>
              <a:t>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157DB30-3DC7-1092-1291-DC2C1D6E6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254" y="1276551"/>
            <a:ext cx="2138115" cy="285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7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3E12AD9-083D-B013-922F-540FA4DE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801F-1E0A-6D4B-8D53-A396A97C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44" y="422255"/>
            <a:ext cx="11328400" cy="719137"/>
          </a:xfrm>
        </p:spPr>
        <p:txBody>
          <a:bodyPr/>
          <a:lstStyle/>
          <a:p>
            <a:r>
              <a:rPr lang="en-US" dirty="0"/>
              <a:t>Other objectives: meta state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A6AF-A963-C089-7645-3BD69F2B3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44" y="1141392"/>
            <a:ext cx="11328400" cy="4663872"/>
          </a:xfrm>
        </p:spPr>
        <p:txBody>
          <a:bodyPr/>
          <a:lstStyle/>
          <a:p>
            <a:r>
              <a:rPr lang="en-US" dirty="0">
                <a:cs typeface="Times New Roman"/>
              </a:rPr>
              <a:t>A meta state estimator that generalizes to different systems from the context</a:t>
            </a: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Experiments on speed estimation of BLDC motors</a:t>
            </a:r>
          </a:p>
          <a:p>
            <a:pPr marL="0" indent="0">
              <a:buNone/>
            </a:pPr>
            <a:endParaRPr lang="en-US" dirty="0"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11D305-F984-668C-2F39-5DCE5E0B03AF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106E2-E968-1902-E68D-2A131233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556792"/>
            <a:ext cx="2892765" cy="3043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B0593B-0D31-D179-ABA1-24C3AA19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29" y="1556792"/>
            <a:ext cx="4368626" cy="1716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948C7-E073-1B5D-C1D4-047AD5AB0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585" y="3130156"/>
            <a:ext cx="3528392" cy="1623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E380A-C955-CC14-9980-ECF965EA223D}"/>
              </a:ext>
            </a:extLst>
          </p:cNvPr>
          <p:cNvSpPr txBox="1"/>
          <p:nvPr/>
        </p:nvSpPr>
        <p:spPr bwMode="auto">
          <a:xfrm>
            <a:off x="762897" y="5644160"/>
            <a:ext cx="9658093" cy="88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Colombo, A., 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Busetto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R., 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Breschi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V., Forgione, M., Piga, D., &amp; 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Formentin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S. (2025). In-Context Learning for Zero-Shot Speed Estimation of BLDC motors.</a:t>
            </a:r>
            <a:b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</a:b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arXiv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preprint arXiv:2504.00673.</a:t>
            </a:r>
            <a:b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</a:br>
            <a:endParaRPr lang="en-GB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  <a:p>
            <a:pPr eaLnBrk="0" hangingPunct="0">
              <a:spcBef>
                <a:spcPct val="20000"/>
              </a:spcBef>
            </a:pP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Busetto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R., 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Breschi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V., Forgione, M., Piga, D., &amp; 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Formentin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S. (2024). In-context learning of state estimators.</a:t>
            </a:r>
            <a:b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</a:b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IFAC-</a:t>
            </a:r>
            <a:r>
              <a:rPr lang="en-GB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PapersOnLine</a:t>
            </a:r>
            <a:r>
              <a:rPr lang="en-GB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, 58(15), 145-150. Presented at SYSID 2024.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4434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BF70F8F-C285-6F68-0075-73A3C9FDD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B4F4-5972-3C77-F87E-D561CE3B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Whitening the meta-learning box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464D34-8A27-1C8D-778A-C8A242D997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844676"/>
                <a:ext cx="11328400" cy="4321175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dirty="0"/>
                  <a:t>The meta-learning  grayscale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model-based meta learning                                                                      in-context learning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Alg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           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cs typeface="Times New Roman"/>
                </a:endParaRPr>
              </a:p>
              <a:p>
                <a:r>
                  <a:rPr lang="en-US" dirty="0">
                    <a:cs typeface="Times New Roman"/>
                  </a:rPr>
                  <a:t>In-context learning: prediction is a </a:t>
                </a:r>
                <a:r>
                  <a:rPr lang="en-US" dirty="0">
                    <a:solidFill>
                      <a:schemeClr val="accent2"/>
                    </a:solidFill>
                    <a:cs typeface="Times New Roman"/>
                  </a:rPr>
                  <a:t>black-box function</a:t>
                </a:r>
                <a:r>
                  <a:rPr lang="en-US" dirty="0">
                    <a:cs typeface="Times New Roman"/>
                  </a:rPr>
                  <a:t> of dataset and new data.</a:t>
                </a:r>
              </a:p>
              <a:p>
                <a:endParaRPr lang="en-US" dirty="0">
                  <a:cs typeface="Times New Roman"/>
                </a:endParaRPr>
              </a:p>
              <a:p>
                <a:r>
                  <a:rPr lang="en-US" dirty="0">
                    <a:cs typeface="Times New Roman"/>
                  </a:rPr>
                  <a:t>Other extreme: </a:t>
                </a:r>
                <a:r>
                  <a:rPr lang="en-US" dirty="0">
                    <a:solidFill>
                      <a:schemeClr val="accent2"/>
                    </a:solidFill>
                    <a:cs typeface="Times New Roman"/>
                  </a:rPr>
                  <a:t>learn hyper-parameters</a:t>
                </a:r>
                <a:r>
                  <a:rPr lang="en-US" dirty="0"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cs typeface="Times New Roman"/>
                  </a:rPr>
                  <a:t>of algorithm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Alg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cs typeface="Times New Roman"/>
                  </a:rPr>
                  <a:t>that returns (interpretable) </a:t>
                </a:r>
                <a:r>
                  <a:rPr lang="en-US" dirty="0">
                    <a:solidFill>
                      <a:schemeClr val="accent2"/>
                    </a:solidFill>
                    <a:cs typeface="Times New Roman"/>
                  </a:rPr>
                  <a:t>model parameters</a:t>
                </a:r>
              </a:p>
              <a:p>
                <a:pPr lvl="1"/>
                <a:r>
                  <a:rPr lang="en-US" dirty="0">
                    <a:cs typeface="Times New Roman"/>
                  </a:rPr>
                  <a:t>Learn the learning rate, initial value for gradient-based optimization (MAML), </a:t>
                </a:r>
                <a:r>
                  <a:rPr lang="en-US" dirty="0" err="1">
                    <a:cs typeface="Times New Roman"/>
                  </a:rPr>
                  <a:t>etc</a:t>
                </a:r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:endParaRPr lang="en-US" dirty="0">
                  <a:cs typeface="Times New Roman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464D34-8A27-1C8D-778A-C8A242D997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844676"/>
                <a:ext cx="11328400" cy="4321175"/>
              </a:xfrm>
              <a:blipFill>
                <a:blip r:embed="rId2"/>
                <a:stretch>
                  <a:fillRect l="-1121" t="-17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A25251-64E2-CB96-B006-B46FF020CBC0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9E601-9996-743B-4F9C-8A48662FF79D}"/>
              </a:ext>
            </a:extLst>
          </p:cNvPr>
          <p:cNvSpPr/>
          <p:nvPr/>
        </p:nvSpPr>
        <p:spPr>
          <a:xfrm>
            <a:off x="4223792" y="2691009"/>
            <a:ext cx="3600400" cy="28803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943A25-CE7A-6D47-DF18-E54810B88D3D}"/>
              </a:ext>
            </a:extLst>
          </p:cNvPr>
          <p:cNvCxnSpPr>
            <a:cxnSpLocks/>
          </p:cNvCxnSpPr>
          <p:nvPr/>
        </p:nvCxnSpPr>
        <p:spPr>
          <a:xfrm>
            <a:off x="7824192" y="2196492"/>
            <a:ext cx="0" cy="494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F690EE-F5EB-28C8-0B31-78E45F71D00F}"/>
              </a:ext>
            </a:extLst>
          </p:cNvPr>
          <p:cNvCxnSpPr>
            <a:cxnSpLocks/>
          </p:cNvCxnSpPr>
          <p:nvPr/>
        </p:nvCxnSpPr>
        <p:spPr>
          <a:xfrm>
            <a:off x="4237894" y="2196492"/>
            <a:ext cx="0" cy="494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55A6F2-A41F-773E-66EF-17438FD23444}"/>
              </a:ext>
            </a:extLst>
          </p:cNvPr>
          <p:cNvSpPr txBox="1"/>
          <p:nvPr/>
        </p:nvSpPr>
        <p:spPr bwMode="auto">
          <a:xfrm>
            <a:off x="767408" y="6134028"/>
            <a:ext cx="7188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Hospedales, T., Antoniou, A., </a:t>
            </a:r>
            <a:r>
              <a:rPr lang="en-GB" sz="1200" dirty="0" err="1"/>
              <a:t>Micaelli</a:t>
            </a:r>
            <a:r>
              <a:rPr lang="en-GB" sz="1200" dirty="0"/>
              <a:t>, P., &amp; Storkey, A. (2021). Meta-learning in neural networks: A survey.</a:t>
            </a:r>
            <a:br>
              <a:rPr lang="en-GB" sz="1200" dirty="0"/>
            </a:br>
            <a:r>
              <a:rPr lang="en-GB" sz="1200" dirty="0"/>
              <a:t>IEEE transactions on pattern analysis and machine intelligence, 44(9), 5149-5169.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07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6E80F8-87FC-37BF-23DA-5D1AD597B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F3B7-368A-658B-DE5D-A7AA9B92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state estimation: whitening the box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05FCE-4D34-FD6E-E7F1-465E5D249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844676"/>
                <a:ext cx="11328400" cy="4321175"/>
              </a:xfrm>
            </p:spPr>
            <p:txBody>
              <a:bodyPr/>
              <a:lstStyle/>
              <a:p>
                <a:r>
                  <a:rPr lang="en-US" dirty="0">
                    <a:cs typeface="Times New Roman"/>
                  </a:rPr>
                  <a:t>Transformer returns estimator gain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/>
                      </a:rPr>
                      <m:t>𝐾</m:t>
                    </m:r>
                  </m:oMath>
                </a14:m>
                <a:r>
                  <a:rPr lang="en-US" dirty="0">
                    <a:cs typeface="Times New Roman"/>
                  </a:rPr>
                  <a:t> + </a:t>
                </a:r>
                <a:r>
                  <a:rPr lang="en-US" dirty="0">
                    <a:solidFill>
                      <a:schemeClr val="accent2"/>
                    </a:solidFill>
                    <a:cs typeface="Times New Roman"/>
                  </a:rPr>
                  <a:t>physical</a:t>
                </a:r>
                <a:r>
                  <a:rPr lang="en-US" dirty="0">
                    <a:cs typeface="Times New Roman"/>
                  </a:rPr>
                  <a:t>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𝜃</m:t>
                    </m:r>
                  </m:oMath>
                </a14:m>
                <a:r>
                  <a:rPr lang="en-US" dirty="0">
                    <a:cs typeface="Times New Roman"/>
                  </a:rPr>
                  <a:t> instead of predictions directly.</a:t>
                </a: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:endParaRPr lang="en-US" dirty="0">
                  <a:cs typeface="Times New Roman"/>
                </a:endParaRPr>
              </a:p>
              <a:p>
                <a:r>
                  <a:rPr lang="en-US" dirty="0">
                    <a:cs typeface="Times New Roman"/>
                  </a:rPr>
                  <a:t>On-going work with Michelin and Université de Poitiers (Hugo Koide, Guillaume </a:t>
                </a:r>
                <a:r>
                  <a:rPr lang="en-US" dirty="0" err="1">
                    <a:cs typeface="Times New Roman"/>
                  </a:rPr>
                  <a:t>Mercère</a:t>
                </a:r>
                <a:r>
                  <a:rPr lang="en-US" dirty="0">
                    <a:cs typeface="Times New Roman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05FCE-4D34-FD6E-E7F1-465E5D249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844676"/>
                <a:ext cx="11328400" cy="4321175"/>
              </a:xfrm>
              <a:blipFill>
                <a:blip r:embed="rId3"/>
                <a:stretch>
                  <a:fillRect l="-1121" t="-1760" b="-850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7F37F22-2601-3ED6-3893-5ABD597449BD}"/>
              </a:ext>
            </a:extLst>
          </p:cNvPr>
          <p:cNvSpPr txBox="1"/>
          <p:nvPr/>
        </p:nvSpPr>
        <p:spPr bwMode="auto">
          <a:xfrm>
            <a:off x="5591944" y="2132856"/>
            <a:ext cx="576129" cy="1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4612F-C97E-DF8A-BB53-0184F88A0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4" y="2294811"/>
            <a:ext cx="3014382" cy="3348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A3CBE0-2633-6CDA-01EE-83A958D2DBEB}"/>
              </a:ext>
            </a:extLst>
          </p:cNvPr>
          <p:cNvSpPr/>
          <p:nvPr/>
        </p:nvSpPr>
        <p:spPr>
          <a:xfrm>
            <a:off x="6338438" y="3927227"/>
            <a:ext cx="2952500" cy="8383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85541-1CEE-0EDB-2316-47B018A80DB9}"/>
              </a:ext>
            </a:extLst>
          </p:cNvPr>
          <p:cNvSpPr txBox="1"/>
          <p:nvPr/>
        </p:nvSpPr>
        <p:spPr bwMode="auto">
          <a:xfrm>
            <a:off x="3784823" y="3785017"/>
            <a:ext cx="265518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200" dirty="0"/>
              <a:t>Model-based meta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3602D-919E-9AA5-54E6-F02DB954ABF4}"/>
              </a:ext>
            </a:extLst>
          </p:cNvPr>
          <p:cNvSpPr txBox="1"/>
          <p:nvPr/>
        </p:nvSpPr>
        <p:spPr bwMode="auto">
          <a:xfrm>
            <a:off x="9310586" y="3854313"/>
            <a:ext cx="139140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  I</a:t>
            </a:r>
            <a:r>
              <a:rPr lang="en-CH" sz="12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n-context learning</a:t>
            </a:r>
            <a:endParaRPr lang="en-US" sz="1200" i="1" dirty="0">
              <a:latin typeface="Cambria Math" panose="020405030504060302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B01EC2-8962-85C3-886E-47929BEAED1A}"/>
              </a:ext>
            </a:extLst>
          </p:cNvPr>
          <p:cNvCxnSpPr>
            <a:cxnSpLocks/>
          </p:cNvCxnSpPr>
          <p:nvPr/>
        </p:nvCxnSpPr>
        <p:spPr>
          <a:xfrm>
            <a:off x="7104112" y="3429000"/>
            <a:ext cx="0" cy="494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2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4317-3F3F-1C58-11EB-DAF4F4BE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E890C-95A7-7C50-EB87-BBF8110CE8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H" b="1" dirty="0"/>
                  <a:t>Takeaways:</a:t>
                </a:r>
              </a:p>
              <a:p>
                <a:pPr marL="0" indent="0">
                  <a:buNone/>
                </a:pPr>
                <a:endParaRPr lang="en-CH" dirty="0"/>
              </a:p>
              <a:p>
                <a:r>
                  <a:rPr lang="en-CH" dirty="0"/>
                  <a:t>In-context system identification, estimation, &amp; control</a:t>
                </a:r>
              </a:p>
              <a:p>
                <a:r>
                  <a:rPr lang="en-CH" dirty="0"/>
                  <a:t>Off-line: </a:t>
                </a:r>
                <a:r>
                  <a:rPr lang="en-GB" dirty="0"/>
                  <a:t>learn how to map data into prediction</a:t>
                </a:r>
              </a:p>
              <a:p>
                <a:r>
                  <a:rPr lang="en-GB" dirty="0"/>
                  <a:t>On-line: provide context data, query input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query output (</a:t>
                </a:r>
                <a:r>
                  <a:rPr lang="en-GB" dirty="0">
                    <a:solidFill>
                      <a:schemeClr val="accent2"/>
                    </a:solidFill>
                  </a:rPr>
                  <a:t>zero shot</a:t>
                </a:r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CH" dirty="0"/>
              </a:p>
              <a:p>
                <a:pPr marL="0" indent="0">
                  <a:buNone/>
                </a:pPr>
                <a:r>
                  <a:rPr lang="en-CH" b="1" dirty="0"/>
                  <a:t>Current activities:</a:t>
                </a:r>
              </a:p>
              <a:p>
                <a:r>
                  <a:rPr lang="en-CH" dirty="0"/>
                  <a:t>Real-world applications</a:t>
                </a:r>
              </a:p>
              <a:p>
                <a:r>
                  <a:rPr lang="en-CH" dirty="0"/>
                  <a:t>Whitening the meta-learning box</a:t>
                </a:r>
              </a:p>
              <a:p>
                <a:r>
                  <a:rPr lang="en-CH" dirty="0"/>
                  <a:t>Providing guarantees</a:t>
                </a:r>
              </a:p>
              <a:p>
                <a:endParaRPr lang="en-CH" dirty="0"/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E890C-95A7-7C50-EB87-BBF8110CE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45" t="-17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88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E87652-9E4A-9E27-78EB-BB743BA0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125539"/>
            <a:ext cx="11328400" cy="719137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E320E5-7A37-ACF9-9CCB-2FEC7CE93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916114"/>
            <a:ext cx="11328400" cy="4321175"/>
          </a:xfrm>
        </p:spPr>
        <p:txBody>
          <a:bodyPr/>
          <a:lstStyle/>
          <a:p>
            <a:r>
              <a:rPr lang="en-US" dirty="0"/>
              <a:t>Machine learning models can effectively describe a wide variety of dynamical systems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training is computationally expensive and data-hungry</a:t>
            </a:r>
          </a:p>
          <a:p>
            <a:endParaRPr lang="en-US" dirty="0"/>
          </a:p>
          <a:p>
            <a:r>
              <a:rPr lang="en-US" dirty="0"/>
              <a:t>Can we </a:t>
            </a:r>
            <a:r>
              <a:rPr lang="en-US" dirty="0">
                <a:solidFill>
                  <a:schemeClr val="accent2"/>
                </a:solidFill>
              </a:rPr>
              <a:t>automate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the design of algorithms</a:t>
            </a:r>
            <a:r>
              <a:rPr lang="en-US" dirty="0"/>
              <a:t>, model structures, optimizers </a:t>
            </a:r>
            <a:r>
              <a:rPr lang="en-US" dirty="0">
                <a:solidFill>
                  <a:schemeClr val="accent2"/>
                </a:solidFill>
              </a:rPr>
              <a:t>for a class</a:t>
            </a:r>
            <a:r>
              <a:rPr lang="en-US" dirty="0"/>
              <a:t> of system identification problems?</a:t>
            </a:r>
          </a:p>
          <a:p>
            <a:endParaRPr lang="en-US" dirty="0"/>
          </a:p>
          <a:p>
            <a:r>
              <a:rPr lang="en-US" dirty="0"/>
              <a:t>This is meta learning – aka learning to learn!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69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F9FC-F866-BB65-58D8-D66B45F3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“sines” meta learning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05CF2-6073-6C99-1D2C-B5E2D56EC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Regression datasets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sines with randomized</a:t>
                </a:r>
                <a:br>
                  <a:rPr lang="en-US" dirty="0"/>
                </a:br>
                <a:r>
                  <a:rPr lang="en-US" dirty="0"/>
                  <a:t>phase and amplitude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Simple structure, but just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points per dataset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Would be trivial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dirty="0"/>
                  <a:t> points per dataset,</a:t>
                </a:r>
                <a:br>
                  <a:rPr lang="en-US" dirty="0"/>
                </a:br>
                <a:r>
                  <a:rPr lang="en-US" dirty="0"/>
                  <a:t>or if we the knew the true model structure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05CF2-6073-6C99-1D2C-B5E2D56EC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\documentclass{article}&#10;\usepackage{amsmath}&#10;\usepackage{amsfonts}&#10;\usepackage{color}&#10;\newcommand{\red}[1]{{\color{red}#1}}&#10;&#10;\pagestyle{empty}&#10;&#10;\begin{document}&#10;&#10;$$&#10;y(x) = A \sin(x + \psi)&#10;$$&#10;&#10;\end{document}" title="IguanaTex Bitmap Display">
            <a:extLst>
              <a:ext uri="{FF2B5EF4-FFF2-40B4-BE49-F238E27FC236}">
                <a16:creationId xmlns:a16="http://schemas.microsoft.com/office/drawing/2014/main" id="{0EF58C27-4E46-562E-1AFA-3B5D7D6C09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03512" y="3068960"/>
            <a:ext cx="2212294" cy="26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D4151F-FCE5-CD23-DC03-726AF817D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032" y="1628800"/>
            <a:ext cx="5145222" cy="4001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DCA926-D367-FD37-9FDB-28FB927FF2A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2536" y="1712834"/>
            <a:ext cx="4968214" cy="3864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FAE034-4200-CC5E-7F05-27147A611832}"/>
              </a:ext>
            </a:extLst>
          </p:cNvPr>
          <p:cNvSpPr txBox="1"/>
          <p:nvPr/>
        </p:nvSpPr>
        <p:spPr bwMode="auto">
          <a:xfrm>
            <a:off x="431800" y="5931325"/>
            <a:ext cx="8046626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Example from:</a:t>
            </a:r>
          </a:p>
          <a:p>
            <a:pPr eaLnBrk="0" hangingPunct="0">
              <a:spcBef>
                <a:spcPct val="20000"/>
              </a:spcBef>
            </a:pPr>
            <a:r>
              <a:rPr lang="en-GB" sz="1200" dirty="0"/>
              <a:t>Finn, Chelsea, Pieter </a:t>
            </a:r>
            <a:r>
              <a:rPr lang="en-GB" sz="1200" dirty="0" err="1"/>
              <a:t>Abbeel</a:t>
            </a:r>
            <a:r>
              <a:rPr lang="en-GB" sz="1200" dirty="0"/>
              <a:t>, and Sergey Levine. "Model-agnostic meta-learning for fast adaptation of deep networks.”</a:t>
            </a:r>
            <a:br>
              <a:rPr lang="en-GB" sz="1200" dirty="0"/>
            </a:br>
            <a:r>
              <a:rPr lang="en-GB" sz="1200" dirty="0"/>
              <a:t>International conference on machine learning. PMLR, 2017.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9" name="Picture 8" descr="\documentclass{article}&#10;\usepackage{amsmath}&#10;\usepackage{amsfonts}&#10;\usepackage{color}&#10;\newcommand{\red}[1]{{\color{red}#1}}&#10;&#10;\pagestyle{empty}&#10;&#10;\begin{document}&#10;&#10;$&#10;x&#10;$&#10;&#10;\end{document}" title="IguanaTex Bitmap Display">
            <a:extLst>
              <a:ext uri="{FF2B5EF4-FFF2-40B4-BE49-F238E27FC236}">
                <a16:creationId xmlns:a16="http://schemas.microsoft.com/office/drawing/2014/main" id="{1B4279E6-944E-9F33-416A-3C56BA27E8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264352" y="5577000"/>
            <a:ext cx="114300" cy="1143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amsfonts}&#10;\usepackage{color}&#10;\newcommand{\red}[1]{{\color{red}#1}}&#10;&#10;\pagestyle{empty}&#10;&#10;\begin{document}&#10;&#10;$y$&#10;&#10;\end{document}" title="IguanaTex Bitmap Display">
            <a:extLst>
              <a:ext uri="{FF2B5EF4-FFF2-40B4-BE49-F238E27FC236}">
                <a16:creationId xmlns:a16="http://schemas.microsoft.com/office/drawing/2014/main" id="{E1367D06-7CFB-32BC-5ED0-C55536FEDE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56040" y="3549709"/>
            <a:ext cx="114300" cy="1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6D35AE3-945B-95BF-9A07-48382272A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F4A1-EC53-F414-7D34-AA7E9143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4" y="1127797"/>
            <a:ext cx="4796790" cy="914400"/>
          </a:xfrm>
        </p:spPr>
        <p:txBody>
          <a:bodyPr/>
          <a:lstStyle/>
          <a:p>
            <a:r>
              <a:rPr lang="en-US" dirty="0"/>
              <a:t>The “sines” meta learning toy example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B79351-2806-6341-8817-9B8CEC53E1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3952" y="1340768"/>
            <a:ext cx="5909267" cy="44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95510B5-E87C-28F1-C55B-258BE0C5BC09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07368" y="2133601"/>
                <a:ext cx="4796789" cy="3992563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a black-box structure (</a:t>
                </a:r>
                <a:r>
                  <a:rPr lang="en-US" dirty="0" err="1"/>
                  <a:t>eg</a:t>
                </a:r>
                <a:r>
                  <a:rPr lang="en-US" dirty="0"/>
                  <a:t>, a small neural net) we overfit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we knew the structure,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data points would be enough to find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What if we observe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points </a:t>
                </a:r>
                <a:r>
                  <a:rPr lang="en-US" dirty="0">
                    <a:solidFill>
                      <a:schemeClr val="accent2"/>
                    </a:solidFill>
                  </a:rPr>
                  <a:t>from many datasets</a:t>
                </a:r>
                <a:r>
                  <a:rPr lang="en-US" dirty="0"/>
                  <a:t>? Can we learn the pattern?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 with existing meta learning approaches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95510B5-E87C-28F1-C55B-258BE0C5B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07368" y="2133601"/>
                <a:ext cx="4796789" cy="3992563"/>
              </a:xfrm>
              <a:blipFill>
                <a:blip r:embed="rId3"/>
                <a:stretch>
                  <a:fillRect l="-2910" t="-1905" r="-238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06814D8-B292-DAB6-E377-015DBC42A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1703554"/>
            <a:ext cx="6035517" cy="406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D0AC569-FEEC-1EBE-269C-46EA477AF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A239-D296-CB54-597F-CD091FC0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27591"/>
            <a:ext cx="11328400" cy="719137"/>
          </a:xfrm>
        </p:spPr>
        <p:txBody>
          <a:bodyPr/>
          <a:lstStyle/>
          <a:p>
            <a:r>
              <a:rPr lang="en-US" dirty="0"/>
              <a:t>From standard to meta system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3D0AAD-F7C9-C6B7-ABA7-65FA333AF3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5560" y="1156788"/>
                <a:ext cx="11328400" cy="5152532"/>
              </a:xfrm>
            </p:spPr>
            <p:txBody>
              <a:bodyPr/>
              <a:lstStyle/>
              <a:p>
                <a:r>
                  <a:rPr lang="en-US" dirty="0"/>
                  <a:t>System Identification</a:t>
                </a:r>
              </a:p>
              <a:p>
                <a:pPr lvl="1"/>
                <a:r>
                  <a:rPr lang="en-US" b="1" dirty="0"/>
                  <a:t>Dataset</a:t>
                </a:r>
                <a:r>
                  <a:rPr lang="en-US" dirty="0"/>
                  <a:t>: I/O trajectory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one </a:t>
                </a:r>
                <a:r>
                  <a:rPr lang="en-US" dirty="0">
                    <a:solidFill>
                      <a:schemeClr val="accent2"/>
                    </a:solidFill>
                  </a:rPr>
                  <a:t>particular</a:t>
                </a:r>
                <a:r>
                  <a:rPr lang="en-US" dirty="0"/>
                  <a:t> system</a:t>
                </a:r>
              </a:p>
              <a:p>
                <a:pPr lvl="1"/>
                <a:r>
                  <a:rPr lang="en-US" b="1" dirty="0"/>
                  <a:t>Objective</a:t>
                </a:r>
                <a:r>
                  <a:rPr lang="en-US" dirty="0"/>
                  <a:t>: estimate a model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l-G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it-CH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Alg</m:t>
                    </m:r>
                    <m:d>
                      <m:dPr>
                        <m:ctrlPr>
                          <a:rPr lang="it-CH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br>
                  <a:rPr lang="en-US" sz="20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CH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CH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CH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l-G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it-CH" sz="20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it-CH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CH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Alg</m:t>
                    </m:r>
                  </m:oMath>
                </a14:m>
                <a:r>
                  <a:rPr lang="en-US" dirty="0"/>
                  <a:t> is fixed (or </a:t>
                </a:r>
                <a:r>
                  <a:rPr lang="en-US" i="1" dirty="0"/>
                  <a:t>manually</a:t>
                </a:r>
                <a:r>
                  <a:rPr lang="en-US" dirty="0"/>
                  <a:t> tuned)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Meta System Identification</a:t>
                </a:r>
              </a:p>
              <a:p>
                <a:pPr lvl="1"/>
                <a:r>
                  <a:rPr lang="en-US" b="1" dirty="0"/>
                  <a:t>Meta dataset</a:t>
                </a:r>
                <a:r>
                  <a:rPr lang="en-US" dirty="0"/>
                  <a:t>: collection of datasets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from </a:t>
                </a:r>
                <a:r>
                  <a:rPr lang="en-US" dirty="0">
                    <a:solidFill>
                      <a:schemeClr val="accent2"/>
                    </a:solidFill>
                  </a:rPr>
                  <a:t>similar</a:t>
                </a:r>
                <a:r>
                  <a:rPr lang="en-US" dirty="0"/>
                  <a:t> systems</a:t>
                </a:r>
              </a:p>
              <a:p>
                <a:pPr lvl="1"/>
                <a:r>
                  <a:rPr lang="en-US" b="1" dirty="0"/>
                  <a:t>Objective</a:t>
                </a:r>
                <a:r>
                  <a:rPr lang="en-US" dirty="0"/>
                  <a:t>: learn to make prediction on all systems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Alg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is learned!</a:t>
                </a:r>
                <a:endParaRPr lang="en-US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3D0AAD-F7C9-C6B7-ABA7-65FA333AF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560" y="1156788"/>
                <a:ext cx="11328400" cy="5152532"/>
              </a:xfrm>
              <a:blipFill>
                <a:blip r:embed="rId3"/>
                <a:stretch>
                  <a:fillRect l="-1233" t="-1478" b="-2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13F7F-9F51-D890-1911-0BE1F220A6F8}"/>
              </a:ext>
            </a:extLst>
          </p:cNvPr>
          <p:cNvGrpSpPr/>
          <p:nvPr/>
        </p:nvGrpSpPr>
        <p:grpSpPr>
          <a:xfrm>
            <a:off x="8184232" y="1936903"/>
            <a:ext cx="2448898" cy="896051"/>
            <a:chOff x="8378571" y="2865051"/>
            <a:chExt cx="2448898" cy="896051"/>
          </a:xfrm>
        </p:grpSpPr>
        <p:pic>
          <p:nvPicPr>
            <p:cNvPr id="7" name="Immagine 18">
              <a:extLst>
                <a:ext uri="{FF2B5EF4-FFF2-40B4-BE49-F238E27FC236}">
                  <a16:creationId xmlns:a16="http://schemas.microsoft.com/office/drawing/2014/main" id="{5AD163D3-2256-0302-EA3D-93986F05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8571" y="2930466"/>
              <a:ext cx="1858227" cy="830636"/>
            </a:xfrm>
            <a:prstGeom prst="rect">
              <a:avLst/>
            </a:prstGeom>
          </p:spPr>
        </p:pic>
        <p:pic>
          <p:nvPicPr>
            <p:cNvPr id="8" name="Immagine 10">
              <a:extLst>
                <a:ext uri="{FF2B5EF4-FFF2-40B4-BE49-F238E27FC236}">
                  <a16:creationId xmlns:a16="http://schemas.microsoft.com/office/drawing/2014/main" id="{0FB57EDC-2B18-C013-4F77-219F2236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81" b="21123"/>
            <a:stretch/>
          </p:blipFill>
          <p:spPr>
            <a:xfrm>
              <a:off x="10041783" y="2865051"/>
              <a:ext cx="785686" cy="776447"/>
            </a:xfrm>
            <a:prstGeom prst="rect">
              <a:avLst/>
            </a:prstGeom>
          </p:spPr>
        </p:pic>
        <p:pic>
          <p:nvPicPr>
            <p:cNvPr id="9" name="Immagine 12">
              <a:extLst>
                <a:ext uri="{FF2B5EF4-FFF2-40B4-BE49-F238E27FC236}">
                  <a16:creationId xmlns:a16="http://schemas.microsoft.com/office/drawing/2014/main" id="{947E61C3-A3E8-FE76-6D9A-65AE43008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79"/>
            <a:stretch/>
          </p:blipFill>
          <p:spPr>
            <a:xfrm>
              <a:off x="9307684" y="3345784"/>
              <a:ext cx="785686" cy="251079"/>
            </a:xfrm>
            <a:prstGeom prst="rect">
              <a:avLst/>
            </a:prstGeom>
          </p:spPr>
        </p:pic>
      </p:grpSp>
      <p:pic>
        <p:nvPicPr>
          <p:cNvPr id="10" name="Immagine 22">
            <a:extLst>
              <a:ext uri="{FF2B5EF4-FFF2-40B4-BE49-F238E27FC236}">
                <a16:creationId xmlns:a16="http://schemas.microsoft.com/office/drawing/2014/main" id="{5C803B45-D244-3CD5-A97F-244F115A20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53" y="4509120"/>
            <a:ext cx="1498677" cy="157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D9B389-CB15-46AC-3E82-5A20B80EEFEA}"/>
                  </a:ext>
                </a:extLst>
              </p:cNvPr>
              <p:cNvSpPr txBox="1"/>
              <p:nvPr/>
            </p:nvSpPr>
            <p:spPr bwMode="auto">
              <a:xfrm>
                <a:off x="957276" y="5157192"/>
                <a:ext cx="2795638" cy="606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en-US" sz="1800" dirty="0"/>
                  <a:t>model-based meta learning</a:t>
                </a:r>
              </a:p>
              <a:p>
                <a:pPr algn="ctr" eaLnBrk="0" hangingPunc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Alg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18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D9B389-CB15-46AC-3E82-5A20B80E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7276" y="5157192"/>
                <a:ext cx="2795638" cy="606513"/>
              </a:xfrm>
              <a:prstGeom prst="rect">
                <a:avLst/>
              </a:prstGeom>
              <a:blipFill>
                <a:blip r:embed="rId8"/>
                <a:stretch>
                  <a:fillRect l="-4525" t="-12500" r="-4525" b="-8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348AE-FD4C-4D18-4221-1E9EA0D3C514}"/>
                  </a:ext>
                </a:extLst>
              </p:cNvPr>
              <p:cNvSpPr txBox="1"/>
              <p:nvPr/>
            </p:nvSpPr>
            <p:spPr bwMode="auto">
              <a:xfrm>
                <a:off x="6958299" y="5157192"/>
                <a:ext cx="1993558" cy="5786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en-US" sz="1800" dirty="0"/>
                  <a:t>in-context learning</a:t>
                </a:r>
              </a:p>
              <a:p>
                <a:pPr algn="ctr" eaLnBrk="0" hangingPunc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CH" sz="18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348AE-FD4C-4D18-4221-1E9EA0D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8299" y="5157192"/>
                <a:ext cx="1993558" cy="578685"/>
              </a:xfrm>
              <a:prstGeom prst="rect">
                <a:avLst/>
              </a:prstGeom>
              <a:blipFill>
                <a:blip r:embed="rId9"/>
                <a:stretch>
                  <a:fillRect l="-3797" t="-13043" r="-3797" b="-108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DBFA5AE-F58F-A04C-6DAB-A55A57E29F7E}"/>
              </a:ext>
            </a:extLst>
          </p:cNvPr>
          <p:cNvSpPr/>
          <p:nvPr/>
        </p:nvSpPr>
        <p:spPr>
          <a:xfrm>
            <a:off x="4004231" y="5206518"/>
            <a:ext cx="2668324" cy="23551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9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7C5B-8FA1-8C69-5B35-96C1662FB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49140"/>
            <a:ext cx="11328400" cy="719137"/>
          </a:xfrm>
        </p:spPr>
        <p:txBody>
          <a:bodyPr/>
          <a:lstStyle/>
          <a:p>
            <a:r>
              <a:rPr lang="en-US" dirty="0"/>
              <a:t>In-context system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44A3B-7698-27D4-F723-C8A348847E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168278"/>
                <a:ext cx="11328400" cy="5069012"/>
              </a:xfrm>
            </p:spPr>
            <p:txBody>
              <a:bodyPr/>
              <a:lstStyle/>
              <a:p>
                <a:r>
                  <a:rPr lang="en-US" dirty="0"/>
                  <a:t>Particular dynamical system:</a:t>
                </a:r>
              </a:p>
              <a:p>
                <a:pPr lvl="1"/>
                <a:r>
                  <a:rPr lang="en-US" dirty="0"/>
                  <a:t>Input/output </a:t>
                </a:r>
                <a:r>
                  <a:rPr lang="en-US" dirty="0">
                    <a:solidFill>
                      <a:schemeClr val="accent2"/>
                    </a:solidFill>
                  </a:rPr>
                  <a:t>context</a:t>
                </a:r>
                <a:r>
                  <a:rPr lang="en-US" dirty="0"/>
                  <a:t> data, input </a:t>
                </a:r>
                <a:r>
                  <a:rPr lang="en-US" dirty="0">
                    <a:solidFill>
                      <a:schemeClr val="accent2"/>
                    </a:solidFill>
                  </a:rPr>
                  <a:t>query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predicted query output: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44A3B-7698-27D4-F723-C8A348847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168278"/>
                <a:ext cx="11328400" cy="5069012"/>
              </a:xfrm>
              <a:blipFill>
                <a:blip r:embed="rId3"/>
                <a:stretch>
                  <a:fillRect l="-1121" t="-15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12">
            <a:extLst>
              <a:ext uri="{FF2B5EF4-FFF2-40B4-BE49-F238E27FC236}">
                <a16:creationId xmlns:a16="http://schemas.microsoft.com/office/drawing/2014/main" id="{9C52BE08-2218-54F9-E99A-41C40EF2E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03" y="2492896"/>
            <a:ext cx="4628617" cy="3006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13">
                <a:extLst>
                  <a:ext uri="{FF2B5EF4-FFF2-40B4-BE49-F238E27FC236}">
                    <a16:creationId xmlns:a16="http://schemas.microsoft.com/office/drawing/2014/main" id="{7B0E1907-2AB9-E262-44CA-4DF867733AE0}"/>
                  </a:ext>
                </a:extLst>
              </p:cNvPr>
              <p:cNvSpPr txBox="1"/>
              <p:nvPr/>
            </p:nvSpPr>
            <p:spPr>
              <a:xfrm>
                <a:off x="5375920" y="3558963"/>
                <a:ext cx="488067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US" sz="2378" dirty="0"/>
              </a:p>
            </p:txBody>
          </p:sp>
        </mc:Choice>
        <mc:Fallback xmlns="">
          <p:sp>
            <p:nvSpPr>
              <p:cNvPr id="8" name="CasellaDiTesto 13">
                <a:extLst>
                  <a:ext uri="{FF2B5EF4-FFF2-40B4-BE49-F238E27FC236}">
                    <a16:creationId xmlns:a16="http://schemas.microsoft.com/office/drawing/2014/main" id="{7B0E1907-2AB9-E262-44CA-4DF86773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3558963"/>
                <a:ext cx="488067" cy="394082"/>
              </a:xfrm>
              <a:prstGeom prst="rect">
                <a:avLst/>
              </a:prstGeom>
              <a:blipFill>
                <a:blip r:embed="rId5"/>
                <a:stretch>
                  <a:fillRect r="-7692" b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19">
                <a:extLst>
                  <a:ext uri="{FF2B5EF4-FFF2-40B4-BE49-F238E27FC236}">
                    <a16:creationId xmlns:a16="http://schemas.microsoft.com/office/drawing/2014/main" id="{B5674724-7848-1430-6BEF-528FEA23E4DA}"/>
                  </a:ext>
                </a:extLst>
              </p:cNvPr>
              <p:cNvSpPr txBox="1"/>
              <p:nvPr/>
            </p:nvSpPr>
            <p:spPr>
              <a:xfrm>
                <a:off x="3215680" y="5343345"/>
                <a:ext cx="578636" cy="346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85" b="1" i="1" spc="178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1585" b="1" i="1" spc="178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𝑫</m:t>
                          </m:r>
                        </m:e>
                        <m:sup>
                          <m:r>
                            <a:rPr lang="en-US" sz="1585" b="1" i="1" spc="178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(</m:t>
                          </m:r>
                          <m:r>
                            <a:rPr lang="en-US" sz="1585" b="1" i="1" spc="178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𝒊</m:t>
                          </m:r>
                          <m:r>
                            <a:rPr lang="en-US" sz="1585" b="1" i="1" spc="178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585" b="1" dirty="0"/>
              </a:p>
            </p:txBody>
          </p:sp>
        </mc:Choice>
        <mc:Fallback xmlns="">
          <p:sp>
            <p:nvSpPr>
              <p:cNvPr id="9" name="CasellaDiTesto 19">
                <a:extLst>
                  <a:ext uri="{FF2B5EF4-FFF2-40B4-BE49-F238E27FC236}">
                    <a16:creationId xmlns:a16="http://schemas.microsoft.com/office/drawing/2014/main" id="{B5674724-7848-1430-6BEF-528FEA23E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5343345"/>
                <a:ext cx="578636" cy="346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25">
            <a:extLst>
              <a:ext uri="{FF2B5EF4-FFF2-40B4-BE49-F238E27FC236}">
                <a16:creationId xmlns:a16="http://schemas.microsoft.com/office/drawing/2014/main" id="{F84C96BC-914F-5AFC-0B27-765399CB7704}"/>
              </a:ext>
            </a:extLst>
          </p:cNvPr>
          <p:cNvSpPr txBox="1"/>
          <p:nvPr/>
        </p:nvSpPr>
        <p:spPr>
          <a:xfrm>
            <a:off x="4943872" y="3854192"/>
            <a:ext cx="1512168" cy="3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84" b="1" dirty="0">
                <a:highlight>
                  <a:srgbClr val="C0C0C0"/>
                </a:highlight>
                <a:ea typeface="Sans Serif Collection" panose="020B0502040504020204" pitchFamily="34" charset="0"/>
                <a:cs typeface="Sans Serif Collection" panose="020B0502040504020204" pitchFamily="34" charset="0"/>
              </a:rPr>
              <a:t>meta-model</a:t>
            </a:r>
          </a:p>
        </p:txBody>
      </p:sp>
      <p:pic>
        <p:nvPicPr>
          <p:cNvPr id="6" name="Picture 5" descr="\documentclass{article}&#10;\usepackage{amsmath}&#10;\usepackage{amsfonts}&#10;\usepackage{color}&#10;\newcommand{\red}[1]{{\color{red}#1}}&#10;&#10;\pagestyle{empty}&#10;&#10;\begin{document}&#10;&#10;$$&#10;y_{\rm query} = \mathcal{M}(u_{\rm query}, D_{\rm context}, &#10;\red{\varphi})&#10;$$&#10;&#10;\end{document}" title="IguanaTex Bitmap Display">
            <a:extLst>
              <a:ext uri="{FF2B5EF4-FFF2-40B4-BE49-F238E27FC236}">
                <a16:creationId xmlns:a16="http://schemas.microsoft.com/office/drawing/2014/main" id="{47EACCE3-B093-1251-D526-1E4823BD3B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752184" y="2636912"/>
            <a:ext cx="3400740" cy="283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1431F-8D68-BEB9-F8E8-461E7001E261}"/>
              </a:ext>
            </a:extLst>
          </p:cNvPr>
          <p:cNvSpPr txBox="1"/>
          <p:nvPr/>
        </p:nvSpPr>
        <p:spPr bwMode="auto">
          <a:xfrm>
            <a:off x="551384" y="6035087"/>
            <a:ext cx="7644850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Forgione, M., Pura, F., &amp; Piga, D. (2023). From system models to class models: An in-context learning paradigm.</a:t>
            </a:r>
            <a:br>
              <a:rPr lang="en-GB" sz="1200" dirty="0"/>
            </a:br>
            <a:r>
              <a:rPr lang="en-GB" sz="1200" i="1" dirty="0"/>
              <a:t>IEEE Control Systems Letters</a:t>
            </a:r>
            <a:r>
              <a:rPr lang="en-GB" sz="1200" dirty="0"/>
              <a:t>, </a:t>
            </a:r>
            <a:r>
              <a:rPr lang="en-GB" sz="1200" i="1" dirty="0"/>
              <a:t>7</a:t>
            </a:r>
            <a:r>
              <a:rPr lang="en-GB" sz="1200" dirty="0"/>
              <a:t>, 3513-3518.</a:t>
            </a:r>
            <a:endParaRPr lang="en-CH" sz="1050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eaLnBrk="0" hangingPunct="0">
              <a:spcBef>
                <a:spcPct val="20000"/>
              </a:spcBef>
            </a:pP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220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514A-A77A-547E-BA62-10D10383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60648"/>
            <a:ext cx="11328400" cy="719137"/>
          </a:xfrm>
        </p:spPr>
        <p:txBody>
          <a:bodyPr/>
          <a:lstStyle/>
          <a:p>
            <a:r>
              <a:rPr lang="en-CH" dirty="0"/>
              <a:t>Large Language Model analogy</a:t>
            </a:r>
          </a:p>
        </p:txBody>
      </p:sp>
      <p:sp>
        <p:nvSpPr>
          <p:cNvPr id="4" name="CasellaDiTesto 11">
            <a:extLst>
              <a:ext uri="{FF2B5EF4-FFF2-40B4-BE49-F238E27FC236}">
                <a16:creationId xmlns:a16="http://schemas.microsoft.com/office/drawing/2014/main" id="{1539FB5C-873C-3AA9-B045-5A77C6856CA1}"/>
              </a:ext>
            </a:extLst>
          </p:cNvPr>
          <p:cNvSpPr txBox="1"/>
          <p:nvPr/>
        </p:nvSpPr>
        <p:spPr>
          <a:xfrm>
            <a:off x="331923" y="784329"/>
            <a:ext cx="77076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200" b="1" dirty="0"/>
              <a:t>Output</a:t>
            </a:r>
          </a:p>
          <a:p>
            <a:pPr marL="285750" indent="-285750">
              <a:buFontTx/>
              <a:buChar char="-"/>
            </a:pPr>
            <a:r>
              <a:rPr lang="en-US" sz="1400" i="1" dirty="0"/>
              <a:t>Milan: Santa Maria </a:t>
            </a:r>
            <a:r>
              <a:rPr lang="en-US" sz="1400" i="1" dirty="0" err="1"/>
              <a:t>delle</a:t>
            </a:r>
            <a:r>
              <a:rPr lang="en-US" sz="1400" i="1" dirty="0"/>
              <a:t> Grazie, where you can see Leonardo da Vinci's 'The Last Supper’.  The Milan Cathedral (Duomo di Milano) is another must-visit for its breathtaking Gothic architecture.</a:t>
            </a:r>
          </a:p>
          <a:p>
            <a:pPr marL="285750" indent="-285750">
              <a:buFontTx/>
              <a:buChar char="-"/>
            </a:pPr>
            <a:r>
              <a:rPr lang="en-US" sz="1400" i="1" dirty="0"/>
              <a:t>Turin: Royal Palace of Turin, which offers a glimpse into the lives of the Italian monarchy. The Egyptian Museum in Turin, is also a must for history buffs.</a:t>
            </a:r>
            <a:endParaRPr lang="it-CH" sz="1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8F398-2284-D11C-5D20-7A5B88649BE6}"/>
              </a:ext>
            </a:extLst>
          </p:cNvPr>
          <p:cNvSpPr txBox="1"/>
          <p:nvPr/>
        </p:nvSpPr>
        <p:spPr bwMode="auto">
          <a:xfrm>
            <a:off x="349388" y="5085184"/>
            <a:ext cx="315432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t-CH" sz="1400" b="1" dirty="0"/>
              <a:t>Context</a:t>
            </a:r>
          </a:p>
          <a:p>
            <a:r>
              <a:rPr lang="en-US" sz="1400" i="1" dirty="0"/>
              <a:t>A user is passionate about history and is planning a trip to North Italy. </a:t>
            </a:r>
            <a:endParaRPr lang="it-CH" sz="1400" i="1" dirty="0"/>
          </a:p>
        </p:txBody>
      </p:sp>
      <p:sp>
        <p:nvSpPr>
          <p:cNvPr id="7" name="CasellaDiTesto 8">
            <a:extLst>
              <a:ext uri="{FF2B5EF4-FFF2-40B4-BE49-F238E27FC236}">
                <a16:creationId xmlns:a16="http://schemas.microsoft.com/office/drawing/2014/main" id="{1B1DFD2A-F992-B669-5B01-6B815ABDEFFD}"/>
              </a:ext>
            </a:extLst>
          </p:cNvPr>
          <p:cNvSpPr txBox="1"/>
          <p:nvPr/>
        </p:nvSpPr>
        <p:spPr>
          <a:xfrm>
            <a:off x="3962881" y="5095234"/>
            <a:ext cx="2133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b="1" dirty="0"/>
              <a:t>Query</a:t>
            </a:r>
          </a:p>
          <a:p>
            <a:r>
              <a:rPr lang="en-US" sz="1400" i="1" dirty="0"/>
              <a:t>Can you recommend some places to visit?</a:t>
            </a:r>
            <a:endParaRPr lang="it-CH" sz="1400" i="1" dirty="0"/>
          </a:p>
        </p:txBody>
      </p:sp>
      <p:grpSp>
        <p:nvGrpSpPr>
          <p:cNvPr id="8" name="Gruppo 19">
            <a:extLst>
              <a:ext uri="{FF2B5EF4-FFF2-40B4-BE49-F238E27FC236}">
                <a16:creationId xmlns:a16="http://schemas.microsoft.com/office/drawing/2014/main" id="{5A12732E-A9B3-ACF7-9C6E-CE7D01F93092}"/>
              </a:ext>
            </a:extLst>
          </p:cNvPr>
          <p:cNvGrpSpPr/>
          <p:nvPr/>
        </p:nvGrpSpPr>
        <p:grpSpPr>
          <a:xfrm>
            <a:off x="2366817" y="2996952"/>
            <a:ext cx="2273790" cy="1354217"/>
            <a:chOff x="1422995" y="3233480"/>
            <a:chExt cx="3661376" cy="1983025"/>
          </a:xfrm>
        </p:grpSpPr>
        <p:pic>
          <p:nvPicPr>
            <p:cNvPr id="9" name="Immagine 2">
              <a:extLst>
                <a:ext uri="{FF2B5EF4-FFF2-40B4-BE49-F238E27FC236}">
                  <a16:creationId xmlns:a16="http://schemas.microsoft.com/office/drawing/2014/main" id="{2DDB089D-93DA-A8EB-E7B6-23AED90C4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274"/>
            <a:stretch/>
          </p:blipFill>
          <p:spPr>
            <a:xfrm>
              <a:off x="2951252" y="3233480"/>
              <a:ext cx="2133119" cy="1181300"/>
            </a:xfrm>
            <a:prstGeom prst="rect">
              <a:avLst/>
            </a:prstGeom>
          </p:spPr>
        </p:pic>
        <p:pic>
          <p:nvPicPr>
            <p:cNvPr id="10" name="Immagine 4" descr="Immagine che contiene testo, Cellulare, Dispositivo portatile per comunicazioni, gadget&#10;&#10;Descrizione generata automaticamente">
              <a:extLst>
                <a:ext uri="{FF2B5EF4-FFF2-40B4-BE49-F238E27FC236}">
                  <a16:creationId xmlns:a16="http://schemas.microsoft.com/office/drawing/2014/main" id="{94F9BE28-0566-0554-84DA-1A611484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995" y="3453578"/>
              <a:ext cx="1618064" cy="1076748"/>
            </a:xfrm>
            <a:prstGeom prst="rect">
              <a:avLst/>
            </a:prstGeom>
          </p:spPr>
        </p:pic>
        <p:pic>
          <p:nvPicPr>
            <p:cNvPr id="11" name="Immagine 6" descr="Immagine che contiene testo, grafica, Elementi grafici, schermata&#10;&#10;Descrizione generata automaticamente">
              <a:extLst>
                <a:ext uri="{FF2B5EF4-FFF2-40B4-BE49-F238E27FC236}">
                  <a16:creationId xmlns:a16="http://schemas.microsoft.com/office/drawing/2014/main" id="{8EF448D0-B082-690F-227A-AFB65CAB9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016" y="4189019"/>
              <a:ext cx="1834796" cy="1027486"/>
            </a:xfrm>
            <a:prstGeom prst="rect">
              <a:avLst/>
            </a:prstGeom>
          </p:spPr>
        </p:pic>
      </p:grpSp>
      <p:cxnSp>
        <p:nvCxnSpPr>
          <p:cNvPr id="12" name="Connettore 2 21">
            <a:extLst>
              <a:ext uri="{FF2B5EF4-FFF2-40B4-BE49-F238E27FC236}">
                <a16:creationId xmlns:a16="http://schemas.microsoft.com/office/drawing/2014/main" id="{12DF646F-3EE9-17DE-ABC0-B9F6A12EEDE4}"/>
              </a:ext>
            </a:extLst>
          </p:cNvPr>
          <p:cNvCxnSpPr>
            <a:cxnSpLocks/>
          </p:cNvCxnSpPr>
          <p:nvPr/>
        </p:nvCxnSpPr>
        <p:spPr>
          <a:xfrm flipV="1">
            <a:off x="2711624" y="4543148"/>
            <a:ext cx="397712" cy="5520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nettore 2 22">
            <a:extLst>
              <a:ext uri="{FF2B5EF4-FFF2-40B4-BE49-F238E27FC236}">
                <a16:creationId xmlns:a16="http://schemas.microsoft.com/office/drawing/2014/main" id="{A40C3F9B-95C2-A6E1-96E5-29EA3E68E15C}"/>
              </a:ext>
            </a:extLst>
          </p:cNvPr>
          <p:cNvCxnSpPr>
            <a:cxnSpLocks/>
          </p:cNvCxnSpPr>
          <p:nvPr/>
        </p:nvCxnSpPr>
        <p:spPr>
          <a:xfrm flipH="1" flipV="1">
            <a:off x="3682748" y="4543148"/>
            <a:ext cx="339836" cy="5520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nettore 2 26">
            <a:extLst>
              <a:ext uri="{FF2B5EF4-FFF2-40B4-BE49-F238E27FC236}">
                <a16:creationId xmlns:a16="http://schemas.microsoft.com/office/drawing/2014/main" id="{20142E08-CCC8-F582-D040-B6EE85F350A5}"/>
              </a:ext>
            </a:extLst>
          </p:cNvPr>
          <p:cNvCxnSpPr>
            <a:cxnSpLocks/>
          </p:cNvCxnSpPr>
          <p:nvPr/>
        </p:nvCxnSpPr>
        <p:spPr>
          <a:xfrm flipV="1">
            <a:off x="3575720" y="2276872"/>
            <a:ext cx="0" cy="593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Immagine 12">
            <a:extLst>
              <a:ext uri="{FF2B5EF4-FFF2-40B4-BE49-F238E27FC236}">
                <a16:creationId xmlns:a16="http://schemas.microsoft.com/office/drawing/2014/main" id="{7E2325C4-F6D7-A51E-CA38-70930FB4F7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82" t="13680" r="3305" b="6840"/>
          <a:stretch/>
        </p:blipFill>
        <p:spPr>
          <a:xfrm>
            <a:off x="8445422" y="6001544"/>
            <a:ext cx="871383" cy="742208"/>
          </a:xfrm>
          <a:prstGeom prst="rect">
            <a:avLst/>
          </a:prstGeom>
        </p:spPr>
      </p:pic>
      <p:pic>
        <p:nvPicPr>
          <p:cNvPr id="18" name="Immagine 13">
            <a:extLst>
              <a:ext uri="{FF2B5EF4-FFF2-40B4-BE49-F238E27FC236}">
                <a16:creationId xmlns:a16="http://schemas.microsoft.com/office/drawing/2014/main" id="{9D807B32-4BB1-37B1-3C48-4DDA316A1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737" y="2518260"/>
            <a:ext cx="2121153" cy="2121153"/>
          </a:xfrm>
          <a:prstGeom prst="rect">
            <a:avLst/>
          </a:prstGeom>
        </p:spPr>
      </p:pic>
      <p:pic>
        <p:nvPicPr>
          <p:cNvPr id="19" name="Picture 2" descr="Immagine output">
            <a:extLst>
              <a:ext uri="{FF2B5EF4-FFF2-40B4-BE49-F238E27FC236}">
                <a16:creationId xmlns:a16="http://schemas.microsoft.com/office/drawing/2014/main" id="{83EB0651-4C5C-10B0-F1EC-81734BC1C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5" t="7273" b="13910"/>
          <a:stretch/>
        </p:blipFill>
        <p:spPr bwMode="auto">
          <a:xfrm>
            <a:off x="8216600" y="5049516"/>
            <a:ext cx="1329025" cy="74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5">
            <a:extLst>
              <a:ext uri="{FF2B5EF4-FFF2-40B4-BE49-F238E27FC236}">
                <a16:creationId xmlns:a16="http://schemas.microsoft.com/office/drawing/2014/main" id="{E3B1ECDC-6C5A-9F77-DE29-E2F2A971959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918" t="7619" r="1850" b="16414"/>
          <a:stretch/>
        </p:blipFill>
        <p:spPr>
          <a:xfrm>
            <a:off x="10161281" y="5069707"/>
            <a:ext cx="1425808" cy="783516"/>
          </a:xfrm>
          <a:prstGeom prst="rect">
            <a:avLst/>
          </a:prstGeom>
        </p:spPr>
      </p:pic>
      <p:pic>
        <p:nvPicPr>
          <p:cNvPr id="21" name="Immagine 17">
            <a:extLst>
              <a:ext uri="{FF2B5EF4-FFF2-40B4-BE49-F238E27FC236}">
                <a16:creationId xmlns:a16="http://schemas.microsoft.com/office/drawing/2014/main" id="{1263640B-4502-2F4F-41AE-254200F774B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329" t="7994" r="2605" b="13684"/>
          <a:stretch/>
        </p:blipFill>
        <p:spPr>
          <a:xfrm>
            <a:off x="9039215" y="534208"/>
            <a:ext cx="1946727" cy="1117749"/>
          </a:xfrm>
          <a:prstGeom prst="rect">
            <a:avLst/>
          </a:prstGeom>
        </p:spPr>
      </p:pic>
      <p:cxnSp>
        <p:nvCxnSpPr>
          <p:cNvPr id="22" name="Connettore 2 29">
            <a:extLst>
              <a:ext uri="{FF2B5EF4-FFF2-40B4-BE49-F238E27FC236}">
                <a16:creationId xmlns:a16="http://schemas.microsoft.com/office/drawing/2014/main" id="{A5E6A7C1-6958-E6FC-8DB7-9CBCD4893C55}"/>
              </a:ext>
            </a:extLst>
          </p:cNvPr>
          <p:cNvCxnSpPr>
            <a:cxnSpLocks/>
          </p:cNvCxnSpPr>
          <p:nvPr/>
        </p:nvCxnSpPr>
        <p:spPr>
          <a:xfrm flipV="1">
            <a:off x="9982589" y="1795631"/>
            <a:ext cx="0" cy="593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Connettore 2 30">
            <a:extLst>
              <a:ext uri="{FF2B5EF4-FFF2-40B4-BE49-F238E27FC236}">
                <a16:creationId xmlns:a16="http://schemas.microsoft.com/office/drawing/2014/main" id="{47A82300-6C24-7FCF-ECE2-44BA47ACAD4E}"/>
              </a:ext>
            </a:extLst>
          </p:cNvPr>
          <p:cNvCxnSpPr>
            <a:cxnSpLocks/>
          </p:cNvCxnSpPr>
          <p:nvPr/>
        </p:nvCxnSpPr>
        <p:spPr>
          <a:xfrm flipV="1">
            <a:off x="9203763" y="4685310"/>
            <a:ext cx="486888" cy="321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Connettore 2 32">
            <a:extLst>
              <a:ext uri="{FF2B5EF4-FFF2-40B4-BE49-F238E27FC236}">
                <a16:creationId xmlns:a16="http://schemas.microsoft.com/office/drawing/2014/main" id="{54FE476D-ED06-47D9-9B2A-1222D155C8C0}"/>
              </a:ext>
            </a:extLst>
          </p:cNvPr>
          <p:cNvCxnSpPr>
            <a:cxnSpLocks/>
          </p:cNvCxnSpPr>
          <p:nvPr/>
        </p:nvCxnSpPr>
        <p:spPr>
          <a:xfrm flipH="1" flipV="1">
            <a:off x="10385063" y="4718569"/>
            <a:ext cx="595292" cy="330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08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0296-E0C1-3954-A544-630A4AEC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8" y="476672"/>
            <a:ext cx="11328400" cy="719137"/>
          </a:xfrm>
        </p:spPr>
        <p:txBody>
          <a:bodyPr/>
          <a:lstStyle/>
          <a:p>
            <a:r>
              <a:rPr lang="en-US" dirty="0"/>
              <a:t>Meta 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4B90F-45C5-B492-8DB5-399AD7F90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032093"/>
            <a:ext cx="11328400" cy="5041480"/>
          </a:xfrm>
        </p:spPr>
        <p:txBody>
          <a:bodyPr/>
          <a:lstStyle/>
          <a:p>
            <a:r>
              <a:rPr lang="en-US" dirty="0"/>
              <a:t>Meta-model extended to process the query’s input/output initial condition</a:t>
            </a:r>
          </a:p>
          <a:p>
            <a:r>
              <a:rPr lang="en-US" dirty="0"/>
              <a:t>Parameterized as a Transformer</a:t>
            </a:r>
          </a:p>
        </p:txBody>
      </p:sp>
      <p:pic>
        <p:nvPicPr>
          <p:cNvPr id="4" name="Picture 3" descr="A white rectangular object with red and blue lines&#10;&#10;AI-generated content may be incorrect.">
            <a:extLst>
              <a:ext uri="{FF2B5EF4-FFF2-40B4-BE49-F238E27FC236}">
                <a16:creationId xmlns:a16="http://schemas.microsoft.com/office/drawing/2014/main" id="{09760F1E-CADB-98E6-6ECE-E007217BD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72816"/>
            <a:ext cx="4752529" cy="389588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9E6858-D4DC-C212-6813-02389447F9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46" y="1321906"/>
            <a:ext cx="5433856" cy="4461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6555E4-99C0-5AAC-DF09-A24D56755DF2}"/>
              </a:ext>
            </a:extLst>
          </p:cNvPr>
          <p:cNvSpPr txBox="1"/>
          <p:nvPr/>
        </p:nvSpPr>
        <p:spPr bwMode="auto">
          <a:xfrm>
            <a:off x="695455" y="6216915"/>
            <a:ext cx="92841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Rufolo, M., Piga, D., Maroni, G., &amp; Forgione, M. (2025). Enhanced Transformer architecture for in-context learning of dynamical systems.</a:t>
            </a:r>
            <a:br>
              <a:rPr lang="en-GB" sz="1200" dirty="0"/>
            </a:br>
            <a:r>
              <a:rPr lang="en-GB" sz="1200" dirty="0"/>
              <a:t>ECC 2025. Presentation </a:t>
            </a:r>
            <a:r>
              <a:rPr lang="en-GB" sz="1200" b="1" dirty="0">
                <a:solidFill>
                  <a:srgbClr val="FF0000"/>
                </a:solidFill>
              </a:rPr>
              <a:t>next week in Thessaloniki</a:t>
            </a:r>
            <a:r>
              <a:rPr lang="en-GB" sz="1200" dirty="0"/>
              <a:t>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2" name="Picture 11" descr="\documentclass{article}&#10;\usepackage{amsmath}&#10;\usepackage{amsfonts}&#10;\usepackage{color}&#10;\newcommand{\red}[1]{{\color{red}#1}}&#10;&#10;\pagestyle{empty}&#10;&#10;\begin{document}&#10;&#10;$$&#10;(u_{1:m}, y_{1:m})&#10;$$&#10;&#10;\end{document}" title="IguanaTex Bitmap Display">
            <a:extLst>
              <a:ext uri="{FF2B5EF4-FFF2-40B4-BE49-F238E27FC236}">
                <a16:creationId xmlns:a16="http://schemas.microsoft.com/office/drawing/2014/main" id="{67776131-A27D-E54B-574B-F72F79C8D1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85231" y="5255811"/>
            <a:ext cx="1120140" cy="2286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amsfonts}&#10;\usepackage{color}&#10;\newcommand{\red}[1]{{\color{red}#1}}&#10;&#10;\pagestyle{empty}&#10;&#10;\begin{document}&#10;&#10;$$&#10;(\tilde u_{1:n_{in}}, \tilde y_{1:n_{in}})&#10;$$&#10;&#10;\end{document}" title="IguanaTex Bitmap Display">
            <a:extLst>
              <a:ext uri="{FF2B5EF4-FFF2-40B4-BE49-F238E27FC236}">
                <a16:creationId xmlns:a16="http://schemas.microsoft.com/office/drawing/2014/main" id="{F1BAAD55-F3C3-2826-1C9D-F8F6EF81A7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71664" y="5687859"/>
            <a:ext cx="1348740" cy="228600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fonts}&#10;\usepackage{color}&#10;\newcommand{\red}[1]{{\color{red}#1}}&#10;&#10;\pagestyle{empty}&#10;&#10;\begin{document}&#10;&#10;$$&#10;\tilde u_{n_{in}:N}&#10;$$&#10;&#10;\end{document}" title="IguanaTex Bitmap Display">
            <a:extLst>
              <a:ext uri="{FF2B5EF4-FFF2-40B4-BE49-F238E27FC236}">
                <a16:creationId xmlns:a16="http://schemas.microsoft.com/office/drawing/2014/main" id="{21C6488C-0BCD-1637-BAF2-1D93C9EFDA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20307" y="5700435"/>
            <a:ext cx="617220" cy="20574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usepackage{amsfonts}&#10;\usepackage{color}&#10;\newcommand{\red}[1]{{\color{red}#1}}&#10;&#10;\pagestyle{empty}&#10;&#10;\begin{document}&#10;&#10;$$&#10;\tilde y_{n_{in}:N}&#10;$$&#10;&#10;\end{document}" title="IguanaTex Bitmap Display">
            <a:extLst>
              <a:ext uri="{FF2B5EF4-FFF2-40B4-BE49-F238E27FC236}">
                <a16:creationId xmlns:a16="http://schemas.microsoft.com/office/drawing/2014/main" id="{55CC9420-B302-623C-60BC-3B244A1C24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655840" y="1822287"/>
            <a:ext cx="594360" cy="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3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3B42077-2241-CDC4-FF9C-95B1284C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65A4-37EB-AC8A-3954-7540D91E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533091"/>
            <a:ext cx="11328400" cy="719137"/>
          </a:xfrm>
        </p:spPr>
        <p:txBody>
          <a:bodyPr/>
          <a:lstStyle/>
          <a:p>
            <a:r>
              <a:rPr lang="en-US" dirty="0"/>
              <a:t>Meta model 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547BA-E018-564C-14BC-D072042A0F53}"/>
              </a:ext>
            </a:extLst>
          </p:cNvPr>
          <p:cNvSpPr/>
          <p:nvPr/>
        </p:nvSpPr>
        <p:spPr>
          <a:xfrm>
            <a:off x="1127448" y="1268760"/>
            <a:ext cx="9764232" cy="452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CH" b="1" dirty="0">
                <a:solidFill>
                  <a:schemeClr val="bg1"/>
                </a:solidFill>
              </a:rPr>
              <a:t>STEPS</a:t>
            </a:r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4080B-8A08-3D73-71EA-8624A8986238}"/>
              </a:ext>
            </a:extLst>
          </p:cNvPr>
          <p:cNvSpPr/>
          <p:nvPr/>
        </p:nvSpPr>
        <p:spPr>
          <a:xfrm>
            <a:off x="1127448" y="1723187"/>
            <a:ext cx="9697179" cy="3073966"/>
          </a:xfrm>
          <a:prstGeom prst="rect">
            <a:avLst/>
          </a:prstGeom>
          <a:solidFill>
            <a:srgbClr val="83FC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818E79-7BC4-A707-DF5E-23AB81331822}"/>
                  </a:ext>
                </a:extLst>
              </p:cNvPr>
              <p:cNvSpPr txBox="1"/>
              <p:nvPr/>
            </p:nvSpPr>
            <p:spPr>
              <a:xfrm flipH="1">
                <a:off x="1201588" y="1838618"/>
                <a:ext cx="9697179" cy="261020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3017" indent="-453017">
                  <a:buFont typeface="+mj-lt"/>
                  <a:buAutoNum type="arabicPeriod"/>
                </a:pPr>
                <a:r>
                  <a:rPr lang="en-US" sz="1800" dirty="0">
                    <a:latin typeface="+mn-lt"/>
                    <a:cs typeface="Times New Roman"/>
                  </a:rPr>
                  <a:t>Collect a meta dataset of similar systems from a </a:t>
                </a:r>
                <a:r>
                  <a:rPr lang="en-US" sz="1800" dirty="0">
                    <a:solidFill>
                      <a:schemeClr val="accent2"/>
                    </a:solidFill>
                    <a:latin typeface="+mn-lt"/>
                    <a:cs typeface="Times New Roman"/>
                  </a:rPr>
                  <a:t>simulator</a:t>
                </a:r>
                <a:r>
                  <a:rPr lang="en-US" sz="1800" dirty="0">
                    <a:latin typeface="+mn-lt"/>
                    <a:cs typeface="Times New Roman"/>
                  </a:rPr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1800" spc="40" dirty="0"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1800" spc="40" dirty="0"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spc="40" dirty="0">
                    <a:latin typeface="+mn-lt"/>
                    <a:cs typeface="Times New Roman"/>
                  </a:rPr>
                  <a:t>Meta training</a:t>
                </a:r>
                <a:r>
                  <a:rPr lang="en-US" sz="1800" spc="40" dirty="0">
                    <a:solidFill>
                      <a:srgbClr val="0046A8"/>
                    </a:solidFill>
                    <a:latin typeface="+mn-lt"/>
                    <a:cs typeface="Times New Roman"/>
                  </a:rPr>
                  <a:t> </a:t>
                </a:r>
                <a:r>
                  <a:rPr lang="en-US" sz="1800" spc="40" dirty="0">
                    <a:solidFill>
                      <a:schemeClr val="accent2"/>
                    </a:solidFill>
                    <a:latin typeface="+mn-lt"/>
                    <a:cs typeface="Times New Roman"/>
                  </a:rPr>
                  <a:t>offline</a:t>
                </a:r>
                <a:r>
                  <a:rPr lang="en-US" sz="1800" spc="40" dirty="0">
                    <a:solidFill>
                      <a:srgbClr val="0046A8"/>
                    </a:solidFill>
                    <a:latin typeface="+mn-lt"/>
                    <a:cs typeface="Times New Roman"/>
                  </a:rPr>
                  <a:t> </a:t>
                </a:r>
                <a:r>
                  <a:rPr lang="en-US" sz="1800" spc="40" dirty="0">
                    <a:latin typeface="+mn-lt"/>
                    <a:cs typeface="Times New Roman"/>
                  </a:rPr>
                  <a:t>to </a:t>
                </a:r>
                <a:r>
                  <a:rPr lang="en-US" sz="1800" spc="-69" dirty="0">
                    <a:latin typeface="+mn-lt"/>
                    <a:cs typeface="Times New Roman"/>
                  </a:rPr>
                  <a:t>estimate</a:t>
                </a:r>
                <a:r>
                  <a:rPr lang="en-US" sz="1800" spc="-59" dirty="0">
                    <a:latin typeface="+mn-lt"/>
                    <a:cs typeface="Times New Roman"/>
                  </a:rPr>
                  <a:t> </a:t>
                </a:r>
                <a:r>
                  <a:rPr lang="en-US" sz="1800" dirty="0">
                    <a:latin typeface="+mn-lt"/>
                    <a:cs typeface="Times New Roman"/>
                  </a:rPr>
                  <a:t>a</a:t>
                </a:r>
                <a:r>
                  <a:rPr lang="en-US" sz="1800" spc="-50" dirty="0">
                    <a:latin typeface="+mn-lt"/>
                    <a:cs typeface="Times New Roman"/>
                  </a:rPr>
                  <a:t> meta-</a:t>
                </a:r>
                <a:r>
                  <a:rPr lang="en-US" sz="1800" spc="-79" dirty="0">
                    <a:latin typeface="+mn-lt"/>
                    <a:cs typeface="Times New Roman"/>
                  </a:rPr>
                  <a:t>model</a:t>
                </a:r>
                <a:r>
                  <a:rPr lang="en-US" sz="1800" spc="-50" dirty="0">
                    <a:latin typeface="+mn-lt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sz="1800" spc="40" dirty="0">
                    <a:latin typeface="+mn-lt"/>
                    <a:cs typeface="Times New Roman"/>
                  </a:rPr>
                  <a:t>: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1800" spc="40" dirty="0"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1800" spc="40" dirty="0"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1800" spc="40" dirty="0">
                  <a:latin typeface="+mn-lt"/>
                  <a:cs typeface="Times New Roman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800" spc="40" dirty="0">
                    <a:latin typeface="+mn-lt"/>
                    <a:cs typeface="Times New Roman"/>
                  </a:rPr>
                  <a:t>Make predictions on new (real) system, in a </a:t>
                </a:r>
                <a:r>
                  <a:rPr lang="en-US" sz="1800" spc="40" dirty="0">
                    <a:solidFill>
                      <a:schemeClr val="accent2"/>
                    </a:solidFill>
                    <a:latin typeface="+mn-lt"/>
                    <a:cs typeface="Times New Roman"/>
                  </a:rPr>
                  <a:t>zero-shot</a:t>
                </a:r>
                <a:r>
                  <a:rPr lang="en-US" sz="1800" spc="40" dirty="0">
                    <a:latin typeface="+mn-lt"/>
                    <a:cs typeface="Times New Roman"/>
                  </a:rPr>
                  <a:t> fashion (no training)</a:t>
                </a:r>
                <a:r>
                  <a:rPr lang="en-US" sz="1800" spc="40" dirty="0">
                    <a:solidFill>
                      <a:srgbClr val="0046A8"/>
                    </a:solidFill>
                    <a:latin typeface="+mn-lt"/>
                    <a:cs typeface="Times New Roman"/>
                  </a:rPr>
                  <a:t>:</a:t>
                </a:r>
                <a:r>
                  <a:rPr lang="en-US" sz="1800" dirty="0">
                    <a:solidFill>
                      <a:srgbClr val="000000"/>
                    </a:solidFill>
                    <a:latin typeface="+mn-lt"/>
                    <a:cs typeface="Times New Roman"/>
                  </a:rPr>
                  <a:t> </a:t>
                </a:r>
              </a:p>
              <a:p>
                <a:pPr algn="l"/>
                <a:endParaRPr lang="en-US" sz="1800" dirty="0">
                  <a:solidFill>
                    <a:srgbClr val="000000"/>
                  </a:solidFill>
                  <a:latin typeface="+mn-lt"/>
                  <a:cs typeface="Times New Roman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818E79-7BC4-A707-DF5E-23AB81331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01588" y="1838618"/>
                <a:ext cx="9697179" cy="2610202"/>
              </a:xfrm>
              <a:prstGeom prst="rect">
                <a:avLst/>
              </a:prstGeom>
              <a:blipFill>
                <a:blip r:embed="rId3"/>
                <a:stretch>
                  <a:fillRect l="-392" t="-96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21">
                <a:extLst>
                  <a:ext uri="{FF2B5EF4-FFF2-40B4-BE49-F238E27FC236}">
                    <a16:creationId xmlns:a16="http://schemas.microsoft.com/office/drawing/2014/main" id="{764E18F4-6530-D85D-72D1-7DEE01FE56A8}"/>
                  </a:ext>
                </a:extLst>
              </p:cNvPr>
              <p:cNvSpPr txBox="1"/>
              <p:nvPr/>
            </p:nvSpPr>
            <p:spPr>
              <a:xfrm>
                <a:off x="4007768" y="2201403"/>
                <a:ext cx="5161508" cy="348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, …)</m:t>
                    </m:r>
                  </m:oMath>
                </a14:m>
                <a:r>
                  <a:rPr lang="en-US" sz="1585" i="1" spc="178" dirty="0">
                    <a:latin typeface="Times New Roman"/>
                    <a:cs typeface="Times New Roman"/>
                  </a:rPr>
                  <a:t>, i</a:t>
                </a:r>
                <a:r>
                  <a:rPr lang="en-US" sz="1585" spc="178" dirty="0">
                    <a:latin typeface="Times New Roman"/>
                    <a:cs typeface="Times New Roman"/>
                  </a:rPr>
                  <a:t>=1</a:t>
                </a:r>
                <a:r>
                  <a:rPr lang="en-US" sz="1585" i="1" spc="178" dirty="0">
                    <a:latin typeface="Times New Roman"/>
                    <a:cs typeface="Times New Roman"/>
                  </a:rPr>
                  <a:t>,</a:t>
                </a:r>
                <a:r>
                  <a:rPr lang="en-US" sz="1585" spc="178" dirty="0">
                    <a:latin typeface="Times New Roman"/>
                    <a:cs typeface="Times New Roman"/>
                  </a:rPr>
                  <a:t>2</a:t>
                </a:r>
                <a:r>
                  <a:rPr lang="en-US" sz="1585" i="1" spc="178" dirty="0">
                    <a:latin typeface="Times New Roman"/>
                    <a:cs typeface="Times New Roman"/>
                  </a:rPr>
                  <a:t>,…,</a:t>
                </a:r>
                <a:r>
                  <a:rPr lang="en-US" sz="1585" spc="178" dirty="0">
                    <a:latin typeface="Times New Roman"/>
                    <a:cs typeface="Times New Roman"/>
                  </a:rPr>
                  <a:t>∞</a:t>
                </a:r>
                <a:endParaRPr lang="en-US" sz="1585" dirty="0"/>
              </a:p>
            </p:txBody>
          </p:sp>
        </mc:Choice>
        <mc:Fallback xmlns="">
          <p:sp>
            <p:nvSpPr>
              <p:cNvPr id="12" name="CasellaDiTesto 21">
                <a:extLst>
                  <a:ext uri="{FF2B5EF4-FFF2-40B4-BE49-F238E27FC236}">
                    <a16:creationId xmlns:a16="http://schemas.microsoft.com/office/drawing/2014/main" id="{764E18F4-6530-D85D-72D1-7DEE01FE5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201403"/>
                <a:ext cx="5161508" cy="348813"/>
              </a:xfrm>
              <a:prstGeom prst="rect">
                <a:avLst/>
              </a:prstGeom>
              <a:blipFill>
                <a:blip r:embed="rId4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C91EE7B2-B425-4826-7BE0-7B8275822ACC}"/>
                  </a:ext>
                </a:extLst>
              </p:cNvPr>
              <p:cNvSpPr txBox="1"/>
              <p:nvPr/>
            </p:nvSpPr>
            <p:spPr>
              <a:xfrm>
                <a:off x="3719736" y="3400778"/>
                <a:ext cx="3096344" cy="190855"/>
              </a:xfrm>
              <a:prstGeom prst="rect">
                <a:avLst/>
              </a:prstGeom>
            </p:spPr>
            <p:txBody>
              <a:bodyPr vert="horz" wrap="square" lIns="0" tIns="23909" rIns="0" bIns="0" rtlCol="0">
                <a:spAutoFit/>
              </a:bodyPr>
              <a:lstStyle/>
              <a:p>
                <a:pPr marL="50335">
                  <a:lnSpc>
                    <a:spcPts val="1258"/>
                  </a:lnSpc>
                  <a:spcBef>
                    <a:spcPts val="188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585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585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limLow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 spc="-248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spc="-248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en-US" sz="1600" b="0" i="0" spc="-248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= </m:t>
                              </m:r>
                              <m:r>
                                <m:rPr>
                                  <m:sty m:val="p"/>
                                </m:rPr>
                                <a:rPr lang="en-US" sz="1585" b="0" i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arg</m:t>
                              </m:r>
                              <m:r>
                                <a:rPr lang="en-US" sz="1585" b="0" i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585">
                                  <a:latin typeface="Cambria Math" panose="02040503050406030204" pitchFamily="18" charset="0"/>
                                  <a:cs typeface="Arial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585" i="1" spc="-248">
                                  <a:latin typeface="Cambria Math" panose="02040503050406030204" pitchFamily="18" charset="0"/>
                                  <a:cs typeface="Arial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585" i="1" spc="-248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585" i="1" spc="-248"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it-CH" sz="1585" i="0">
                                  <a:latin typeface="Cambria Math" panose="02040503050406030204" pitchFamily="18" charset="0"/>
                                </a:rPr>
                                <m:t>MSE</m:t>
                              </m:r>
                              <m:r>
                                <a:rPr lang="en-US" sz="1585" i="1">
                                  <a:latin typeface="Cambria Math" panose="02040503050406030204" pitchFamily="18" charset="0"/>
                                  <a:cs typeface="Arial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585" i="1" spc="178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sz="1585" i="1" spc="178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1585" i="1" spc="178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(</m:t>
                                  </m:r>
                                  <m:r>
                                    <a:rPr lang="en-US" sz="1585" i="1" spc="178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𝑖</m:t>
                                  </m:r>
                                  <m:r>
                                    <a:rPr lang="en-US" sz="1585" i="1" spc="178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585" i="1">
                                  <a:latin typeface="Cambria Math" panose="02040503050406030204" pitchFamily="18" charset="0"/>
                                  <a:cs typeface="Arial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85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1585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sz="1585" spc="-248">
                                  <a:latin typeface="Cambria Math" panose="02040503050406030204" pitchFamily="18" charset="0"/>
                                  <a:cs typeface="Arial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585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C91EE7B2-B425-4826-7BE0-7B8275822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00778"/>
                <a:ext cx="3096344" cy="190855"/>
              </a:xfrm>
              <a:prstGeom prst="rect">
                <a:avLst/>
              </a:prstGeom>
              <a:blipFill>
                <a:blip r:embed="rId5"/>
                <a:stretch>
                  <a:fillRect t="-587500" b="-67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22">
                <a:extLst>
                  <a:ext uri="{FF2B5EF4-FFF2-40B4-BE49-F238E27FC236}">
                    <a16:creationId xmlns:a16="http://schemas.microsoft.com/office/drawing/2014/main" id="{8DA41035-041E-1B1F-B43F-1AF616FC9790}"/>
                  </a:ext>
                </a:extLst>
              </p:cNvPr>
              <p:cNvSpPr txBox="1"/>
              <p:nvPr/>
            </p:nvSpPr>
            <p:spPr>
              <a:xfrm>
                <a:off x="4295800" y="4246413"/>
                <a:ext cx="2412341" cy="409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84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784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84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sz="1784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784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78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784" i="1" spc="-248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US" sz="1784" i="1" spc="-248">
                                  <a:latin typeface="Cambria Math" panose="02040503050406030204" pitchFamily="18" charset="0"/>
                                  <a:cs typeface="Arial"/>
                                </a:rPr>
                                <m:t>𝜙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178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784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784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1784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784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84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</m:oMath>
                  </m:oMathPara>
                </a14:m>
                <a:endParaRPr lang="en-US" sz="1784" dirty="0"/>
              </a:p>
            </p:txBody>
          </p:sp>
        </mc:Choice>
        <mc:Fallback xmlns="">
          <p:sp>
            <p:nvSpPr>
              <p:cNvPr id="15" name="CasellaDiTesto 22">
                <a:extLst>
                  <a:ext uri="{FF2B5EF4-FFF2-40B4-BE49-F238E27FC236}">
                    <a16:creationId xmlns:a16="http://schemas.microsoft.com/office/drawing/2014/main" id="{8DA41035-041E-1B1F-B43F-1AF616FC9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4246413"/>
                <a:ext cx="2412341" cy="40992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66C04A-9D05-8FDC-DA7E-9D1D2F53784D}"/>
                  </a:ext>
                </a:extLst>
              </p:cNvPr>
              <p:cNvSpPr txBox="1"/>
              <p:nvPr/>
            </p:nvSpPr>
            <p:spPr bwMode="auto">
              <a:xfrm>
                <a:off x="695400" y="5269924"/>
                <a:ext cx="8330229" cy="941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Technically, it is just a supervised learning problem </a:t>
                </a:r>
                <a:r>
                  <a:rPr lang="en-US" sz="1800" dirty="0"/>
                  <a:t>–</a:t>
                </a: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 standard training.</a:t>
                </a:r>
              </a:p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The trained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 may be seen as a </a:t>
                </a:r>
                <a:r>
                  <a:rPr lang="en-CH" sz="1800" kern="0" dirty="0">
                    <a:solidFill>
                      <a:schemeClr val="accent2"/>
                    </a:solidFill>
                    <a:ea typeface="ＭＳ Ｐゴシック" pitchFamily="-112" charset="-128"/>
                    <a:cs typeface="ＭＳ Ｐゴシック" pitchFamily="-112" charset="-128"/>
                  </a:rPr>
                  <a:t>learned</a:t>
                </a: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 identification + simulation algorithm…</a:t>
                </a:r>
              </a:p>
              <a:p>
                <a:pPr marL="2857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… or as a </a:t>
                </a:r>
                <a:r>
                  <a:rPr lang="en-CH" sz="1800" i="1" kern="0" dirty="0">
                    <a:ea typeface="ＭＳ Ｐゴシック" pitchFamily="-112" charset="-128"/>
                    <a:cs typeface="ＭＳ Ｐゴシック" pitchFamily="-112" charset="-128"/>
                  </a:rPr>
                  <a:t>specialized</a:t>
                </a: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 question answering system </a:t>
                </a:r>
                <a:r>
                  <a:rPr lang="en-US" sz="1800" dirty="0"/>
                  <a:t>–</a:t>
                </a:r>
                <a:r>
                  <a:rPr lang="en-CH" sz="1800" kern="0" dirty="0">
                    <a:ea typeface="ＭＳ Ｐゴシック" pitchFamily="-112" charset="-128"/>
                    <a:cs typeface="ＭＳ Ｐゴシック" pitchFamily="-112" charset="-128"/>
                  </a:rPr>
                  <a:t> a kind of SYSID GPT.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66C04A-9D05-8FDC-DA7E-9D1D2F537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5269924"/>
                <a:ext cx="8330229" cy="941796"/>
              </a:xfrm>
              <a:prstGeom prst="rect">
                <a:avLst/>
              </a:prstGeom>
              <a:blipFill>
                <a:blip r:embed="rId7"/>
                <a:stretch>
                  <a:fillRect l="-1522" t="-6579" r="-1522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17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5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y(x) = A \sin(x + \psi)&#10;$$&#10;&#10;\end{document}"/>
  <p:tag name="IGUANATEXSIZE" val="18"/>
  <p:tag name="IGUANATEXCURSOR" val="187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&#10;x&#10;$&#10;&#10;\end{document}"/>
  <p:tag name="IGUANATEXSIZE" val="18"/>
  <p:tag name="IGUANATEXCURSOR" val="16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5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y$&#10;&#10;\end{document}"/>
  <p:tag name="IGUANATEXSIZE" val="18"/>
  <p:tag name="IGUANATEXCURSOR" val="165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32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y_{\rm query} = \mathcal{M}(u_{\rm query}, D_{\rm context}, &#10;\red{\varphi})&#10;$$&#10;&#10;\end{document}"/>
  <p:tag name="IGUANATEXSIZE" val="18"/>
  <p:tag name="IGUANATEXCURSOR" val="23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9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(u_{1:m}, y_{1:m})&#10;$$&#10;&#10;\end{document}"/>
  <p:tag name="IGUANATEXSIZE" val="18"/>
  <p:tag name="IGUANATEXCURSOR" val="174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9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(\tilde u_{1:n_{in}}, \tilde y_{1:n_{in}})&#10;$$&#10;&#10;\end{document}"/>
  <p:tag name="IGUANATEXSIZE" val="18"/>
  <p:tag name="IGUANATEXCURSOR" val="206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7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tilde u_{n_{in}:N}&#10;$$&#10;&#10;\end{document}"/>
  <p:tag name="IGUANATEXSIZE" val="18"/>
  <p:tag name="IGUANATEXCURSOR" val="18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6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tilde y_{n_{in}:N}&#10;$$&#10;&#10;\end{document}"/>
  <p:tag name="IGUANATEXSIZE" val="18"/>
  <p:tag name="IGUANATEXCURSOR" val="17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SUPSI_DACD_CCR_2010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_DSA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>
        <a:prstTxWarp prst="textNoShape">
          <a:avLst/>
        </a:prstTxWarp>
      </a:bodyPr>
      <a:lstStyle>
        <a:defPPr eaLnBrk="0" hangingPunct="0">
          <a:spcBef>
            <a:spcPct val="20000"/>
          </a:spcBef>
          <a:defRPr sz="1400" kern="0" dirty="0" smtClean="0">
            <a:latin typeface="+mn-lt"/>
            <a:ea typeface="ＭＳ Ｐゴシック" pitchFamily="-112" charset="-128"/>
            <a:cs typeface="ＭＳ Ｐゴシック" pitchFamily="-112" charset="-128"/>
          </a:defRPr>
        </a:defPPr>
      </a:lstStyle>
    </a:txDef>
  </a:objectDefaults>
  <a:extraClrSchemeLst>
    <a:extraClrScheme>
      <a:clrScheme name="SUPSI_DSA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43B4D0C91CA54E9BBFAD215D4A4FF7" ma:contentTypeVersion="18" ma:contentTypeDescription="Create a new document." ma:contentTypeScope="" ma:versionID="48c4930ddcec7bff74490998dd84a4c1">
  <xsd:schema xmlns:xsd="http://www.w3.org/2001/XMLSchema" xmlns:xs="http://www.w3.org/2001/XMLSchema" xmlns:p="http://schemas.microsoft.com/office/2006/metadata/properties" xmlns:ns2="0c05fedb-ed2a-4eb3-93de-5f5a6c97bfe0" xmlns:ns3="c69d801c-64cd-49bc-b1b3-ec2496ede094" targetNamespace="http://schemas.microsoft.com/office/2006/metadata/properties" ma:root="true" ma:fieldsID="dcb337392c8a5973c5e221652a72fbb4" ns2:_="" ns3:_="">
    <xsd:import namespace="0c05fedb-ed2a-4eb3-93de-5f5a6c97bfe0"/>
    <xsd:import namespace="c69d801c-64cd-49bc-b1b3-ec2496ede0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05fedb-ed2a-4eb3-93de-5f5a6c97bf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c321eb7-7579-4b0b-aaae-46c07e4320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9d801c-64cd-49bc-b1b3-ec2496ede09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5ad22e3-f7d4-475a-9946-b2f27a0b53ef}" ma:internalName="TaxCatchAll" ma:showField="CatchAllData" ma:web="c69d801c-64cd-49bc-b1b3-ec2496ede0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c05fedb-ed2a-4eb3-93de-5f5a6c97bfe0">
      <Terms xmlns="http://schemas.microsoft.com/office/infopath/2007/PartnerControls"/>
    </lcf76f155ced4ddcb4097134ff3c332f>
    <TaxCatchAll xmlns="c69d801c-64cd-49bc-b1b3-ec2496ede094" xsi:nil="true"/>
  </documentManagement>
</p:properties>
</file>

<file path=customXml/itemProps1.xml><?xml version="1.0" encoding="utf-8"?>
<ds:datastoreItem xmlns:ds="http://schemas.openxmlformats.org/officeDocument/2006/customXml" ds:itemID="{950C4CF8-8E6C-4481-8DE0-79509E1800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05fedb-ed2a-4eb3-93de-5f5a6c97bfe0"/>
    <ds:schemaRef ds:uri="c69d801c-64cd-49bc-b1b3-ec2496ede0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7E0BBE-38AF-4179-B401-F6E82B6A5F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2A9E72-43F2-4CCE-8F90-EBA4919DBB42}">
  <ds:schemaRefs>
    <ds:schemaRef ds:uri="http://schemas.microsoft.com/office/2006/documentManagement/types"/>
    <ds:schemaRef ds:uri="c69d801c-64cd-49bc-b1b3-ec2496ede094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0c05fedb-ed2a-4eb3-93de-5f5a6c97bfe0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621501d2-35ec-4e2f-a943-318b0c522b25}" enabled="1" method="Standard" siteId="{832538a4-939e-4f12-952e-e33cf9e5689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Powerpoint_ST_CS_1 copia</Template>
  <TotalTime>2268</TotalTime>
  <Words>1243</Words>
  <Application>Microsoft Macintosh PowerPoint</Application>
  <PresentationFormat>Widescreen</PresentationFormat>
  <Paragraphs>198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ＭＳ Ｐゴシック</vt:lpstr>
      <vt:lpstr>Arial</vt:lpstr>
      <vt:lpstr>Avenir Next LT Pro</vt:lpstr>
      <vt:lpstr>Cambria Math</vt:lpstr>
      <vt:lpstr>Sans Serif Collection</vt:lpstr>
      <vt:lpstr>Times New Roman</vt:lpstr>
      <vt:lpstr>SUPSI_DACD_CCR_2010</vt:lpstr>
      <vt:lpstr>Meta Learning for System Identification</vt:lpstr>
      <vt:lpstr>Motivation</vt:lpstr>
      <vt:lpstr>The “sines” meta learning toy example</vt:lpstr>
      <vt:lpstr>The “sines” meta learning toy example</vt:lpstr>
      <vt:lpstr>From standard to meta system identification</vt:lpstr>
      <vt:lpstr>In-context system identification</vt:lpstr>
      <vt:lpstr>Large Language Model analogy</vt:lpstr>
      <vt:lpstr>Meta model architecture</vt:lpstr>
      <vt:lpstr>Meta model training</vt:lpstr>
      <vt:lpstr>Meta Training – System class</vt:lpstr>
      <vt:lpstr>Testing – Nonlinear benchmarks (www.nonlinearbenchmark.org)</vt:lpstr>
      <vt:lpstr>Testing – Nonlinear benchmarks</vt:lpstr>
      <vt:lpstr>Testing – Nonlinear benchmarks</vt:lpstr>
      <vt:lpstr>Other objectives: meta state estimation</vt:lpstr>
      <vt:lpstr>Whitening the meta-learning box</vt:lpstr>
      <vt:lpstr>Meta state estimation: whitening the box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Forgione Marco</cp:lastModifiedBy>
  <cp:revision>479</cp:revision>
  <dcterms:created xsi:type="dcterms:W3CDTF">2017-01-20T15:44:58Z</dcterms:created>
  <dcterms:modified xsi:type="dcterms:W3CDTF">2025-06-24T12:26:06Z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0x010100E943B4D0C91CA54E9BBFAD215D4A4FF7</vt:lpwstr>
  </property>
  <property fmtid="{D5CDD505-2E9C-101B-9397-08002B2CF9AE}" pid="3" name="MediaServiceImageTags">
    <vt:lpwstr/>
  </property>
</Properties>
</file>